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271" r:id="rId3"/>
    <p:sldId id="258" r:id="rId4"/>
    <p:sldId id="256" r:id="rId5"/>
    <p:sldId id="269" r:id="rId6"/>
    <p:sldId id="268" r:id="rId7"/>
    <p:sldId id="272" r:id="rId8"/>
    <p:sldId id="273" r:id="rId9"/>
    <p:sldId id="274" r:id="rId10"/>
    <p:sldId id="262" r:id="rId11"/>
    <p:sldId id="267" r:id="rId12"/>
    <p:sldId id="261" r:id="rId13"/>
  </p:sldIdLst>
  <p:sldSz cx="12192000" cy="6858000"/>
  <p:notesSz cx="6797675" cy="9872663"/>
  <p:custDataLst>
    <p:tags r:id="rId16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003366"/>
    <a:srgbClr val="244B66"/>
    <a:srgbClr val="003399"/>
    <a:srgbClr val="264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498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34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34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9F0FC-843F-4974-BD1C-A71BE24984E2}" type="datetimeFigureOut">
              <a:rPr lang="ru-RU" smtClean="0"/>
              <a:t>пн 31.03.25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6956"/>
            <a:ext cx="2946058" cy="4934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376956"/>
            <a:ext cx="2946058" cy="4934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4617-5AC5-4862-9BB8-FF766152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97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47" y="0"/>
            <a:ext cx="2945659" cy="493633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89F266E5-1BBA-4809-9F48-7E2205845E7F}" type="datetimeFigureOut">
              <a:rPr lang="ru-RU" smtClean="0"/>
              <a:t>пн 31.03.25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6745"/>
            <a:ext cx="2945659" cy="493633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47" y="9376745"/>
            <a:ext cx="2945659" cy="493633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AC2BD285-C010-4406-932C-1E8D6D761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BD285-C010-4406-932C-1E8D6D761A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9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13356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пн 31.03.25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84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пн 31.03.25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75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пн 31.03.25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58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пн 31.03.25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101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3734672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256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пн 31.03.25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42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пн 31.03.25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72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пн 31.03.25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98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пн 31.03.25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92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пн 31.03.25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02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пн 31.03.25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2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пн 31.03.25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00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8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DFE08-4DB8-401B-98AE-DFB9DFF2559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пн 31.03.25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60A30-B91E-41C2-B4EE-B54D48E115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0" y="0"/>
            <a:ext cx="12191999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70C0"/>
              </a:gs>
              <a:gs pos="100000">
                <a:srgbClr val="003E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1" y="1981200"/>
            <a:ext cx="12191999" cy="230832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образования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Липецкой </a:t>
            </a: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523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Кольцо 9"/>
          <p:cNvSpPr/>
          <p:nvPr/>
        </p:nvSpPr>
        <p:spPr bwMode="auto">
          <a:xfrm>
            <a:off x="-12501645" y="191869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304800" y="4343326"/>
            <a:ext cx="8534400" cy="2235754"/>
          </a:xfrm>
          <a:prstGeom prst="roundRect">
            <a:avLst>
              <a:gd name="adj" fmla="val 7156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48196"/>
          <a:stretch/>
        </p:blipFill>
        <p:spPr>
          <a:xfrm>
            <a:off x="9069706" y="-115619"/>
            <a:ext cx="3122294" cy="6600105"/>
          </a:xfrm>
          <a:prstGeom prst="rect">
            <a:avLst/>
          </a:prstGeom>
        </p:spPr>
      </p:pic>
      <p:sp>
        <p:nvSpPr>
          <p:cNvPr id="9" name="Кольцо 8"/>
          <p:cNvSpPr/>
          <p:nvPr/>
        </p:nvSpPr>
        <p:spPr bwMode="auto">
          <a:xfrm>
            <a:off x="6781800" y="-115062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49478"/>
            <a:ext cx="8168005" cy="3077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946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  <a:cs typeface="Calibri"/>
              </a:rPr>
              <a:t>ДОПОЛНИТЕЛЬНО</a:t>
            </a:r>
            <a:endParaRPr lang="ru-RU" sz="3600" b="1" dirty="0">
              <a:solidFill>
                <a:schemeClr val="tx1"/>
              </a:solidFill>
              <a:latin typeface="Century Gothic" pitchFamily="34" charset="0"/>
              <a:cs typeface="Calibri"/>
            </a:endParaRPr>
          </a:p>
        </p:txBody>
      </p:sp>
      <p:sp>
        <p:nvSpPr>
          <p:cNvPr id="12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304800" y="838200"/>
            <a:ext cx="8534400" cy="3302480"/>
          </a:xfrm>
          <a:prstGeom prst="roundRect">
            <a:avLst>
              <a:gd name="adj" fmla="val 7156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802" y="1017566"/>
            <a:ext cx="78543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 smtClean="0">
                <a:latin typeface="Century Gothic" panose="020B0502020202020204" pitchFamily="34" charset="0"/>
              </a:rPr>
              <a:t>Особая категория иностранных граждан, на которую согласно пункту 26(2) Приказа № 171 не распространяются требования пункта 26(1) указанного приказа в отношении представляемых документов (требования к прохождению тестирования сохраняются) - </a:t>
            </a:r>
            <a:r>
              <a:rPr lang="ru-RU" sz="1600" b="1" dirty="0" smtClean="0">
                <a:latin typeface="Century Gothic" panose="020B0502020202020204" pitchFamily="34" charset="0"/>
              </a:rPr>
              <a:t>родители               и законные представители имеющего иностранное гражданство ребенка, которые являются аккредитованными при МИД России сотрудниками (или их супругами) иностранных посольств, консульств, международных организаций и их представительств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</a:p>
          <a:p>
            <a:pPr algn="l"/>
            <a:r>
              <a:rPr lang="ru-RU" sz="1600" dirty="0" smtClean="0">
                <a:latin typeface="Century Gothic" panose="020B0502020202020204" pitchFamily="34" charset="0"/>
              </a:rPr>
              <a:t>Соответствующий статус данных граждан и их детей при необходимости может быть подтвержден Департаментом государственного протокола МИД России или территориальными представительствами МИД России           в субъектах Российской Федерации.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2362200" y="5969480"/>
            <a:ext cx="4724400" cy="44258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FFFF"/>
              </a:solidFill>
              <a:latin typeface="Century Gothic" pitchFamily="34" charset="0"/>
              <a:cs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5352" y="4386387"/>
            <a:ext cx="8112402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smtClean="0">
                <a:latin typeface="Century Gothic" panose="020B0502020202020204" pitchFamily="34" charset="0"/>
              </a:rPr>
              <a:t>Граждане Белоруссии при приеме в школу предъявляют:</a:t>
            </a:r>
          </a:p>
          <a:p>
            <a:pPr marL="285750" indent="-285750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копия свидетельства о рождении ребенка</a:t>
            </a:r>
          </a:p>
          <a:p>
            <a:pPr marL="285750" indent="-285750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копия паспорта</a:t>
            </a:r>
          </a:p>
          <a:p>
            <a:pPr marL="285750" indent="-285750">
              <a:spcBef>
                <a:spcPts val="6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dirty="0" smtClean="0">
                <a:latin typeface="Century Gothic" panose="020B0502020202020204" pitchFamily="34" charset="0"/>
              </a:rPr>
              <a:t>справку о регистрации по месту жительства</a:t>
            </a:r>
          </a:p>
          <a:p>
            <a:pPr>
              <a:spcBef>
                <a:spcPts val="600"/>
              </a:spcBef>
            </a:pPr>
            <a:endParaRPr lang="ru-RU" sz="1050" dirty="0" smtClean="0">
              <a:latin typeface="Century Gothic" panose="020B0502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Тестирование не проходят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Кольцо 41"/>
          <p:cNvSpPr/>
          <p:nvPr/>
        </p:nvSpPr>
        <p:spPr bwMode="auto">
          <a:xfrm>
            <a:off x="4876800" y="-23622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Кольцо 42"/>
          <p:cNvSpPr/>
          <p:nvPr/>
        </p:nvSpPr>
        <p:spPr bwMode="auto">
          <a:xfrm>
            <a:off x="-14427623" y="-124206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4575" y="889844"/>
            <a:ext cx="5430225" cy="5739556"/>
          </a:xfrm>
          <a:prstGeom prst="roundRect">
            <a:avLst>
              <a:gd name="adj" fmla="val 4205"/>
            </a:avLst>
          </a:prstGeom>
          <a:solidFill>
            <a:srgbClr val="D9D9D9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4300" y="889844"/>
            <a:ext cx="5877900" cy="5739556"/>
          </a:xfrm>
          <a:prstGeom prst="roundRect">
            <a:avLst>
              <a:gd name="adj" fmla="val 4205"/>
            </a:avLst>
          </a:prstGeom>
          <a:solidFill>
            <a:srgbClr val="0070C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8574" y="889844"/>
            <a:ext cx="57836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МИНПРОСВЕЩЕНИЯ РОССИИ СОЗДАНА ГОРЯЧАЯ ЛИНИЯ В ЦЕЛЯХ ОРГАНИЗАЦИИ РАЗЪЯСНЕНИЯ РАБОТЫ В РАМКАХ ПРИКАЗОВ МИНПРОСВЕЩЕНИЯ РОССИИ:</a:t>
            </a:r>
          </a:p>
          <a:p>
            <a:endParaRPr lang="ru-RU" sz="1600" dirty="0" smtClean="0">
              <a:latin typeface="Century Gothic" pitchFamily="34" charset="0"/>
            </a:endParaRPr>
          </a:p>
          <a:p>
            <a:pPr marL="266700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от 4 марта 2025 г. № 170 «Об 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 лиц без гражданства </a:t>
            </a:r>
          </a:p>
          <a:p>
            <a:pPr marL="266700"/>
            <a:endParaRPr lang="ru-RU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266700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от 4 марта 2025 г. № 171 «О внесении изменений в 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</a:t>
            </a:r>
            <a:endParaRPr lang="ru-RU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466725" y="2447925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466725" y="4657723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0800" y="1092964"/>
            <a:ext cx="5029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66"/>
                </a:solidFill>
                <a:latin typeface="Century Gothic" pitchFamily="34" charset="0"/>
              </a:rPr>
              <a:t>ФУНКЦИОНИРОВАНИЕ </a:t>
            </a:r>
          </a:p>
          <a:p>
            <a:r>
              <a:rPr lang="ru-RU" sz="2000" b="1" dirty="0" smtClean="0">
                <a:solidFill>
                  <a:srgbClr val="003366"/>
                </a:solidFill>
                <a:latin typeface="Century Gothic" pitchFamily="34" charset="0"/>
              </a:rPr>
              <a:t>«ГОРЯЧЕЙ ЛИНИИ»</a:t>
            </a:r>
            <a:r>
              <a:rPr lang="ru-RU" sz="2000" dirty="0" smtClean="0">
                <a:solidFill>
                  <a:srgbClr val="003366"/>
                </a:solidFill>
                <a:latin typeface="Century Gothic" pitchFamily="34" charset="0"/>
              </a:rPr>
              <a:t/>
            </a:r>
            <a:br>
              <a:rPr lang="ru-RU" sz="2000" dirty="0" smtClean="0">
                <a:solidFill>
                  <a:srgbClr val="003366"/>
                </a:solidFill>
                <a:latin typeface="Century Gothic" pitchFamily="34" charset="0"/>
              </a:rPr>
            </a:br>
            <a:endParaRPr lang="ru-RU" sz="2000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endParaRPr lang="ru-RU" sz="2000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с 9:00 до 18:00 по московскому времени </a:t>
            </a:r>
          </a:p>
          <a:p>
            <a:pPr marL="1343025"/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телефон (495) 587-01-10, доб.  3291</a:t>
            </a:r>
            <a:b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</a:br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адрес электронной почты zasyadko-vk@edu.gov.ru</a:t>
            </a:r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</p:txBody>
      </p:sp>
      <p:grpSp>
        <p:nvGrpSpPr>
          <p:cNvPr id="12" name="Google Shape;13688;p70">
            <a:extLst>
              <a:ext uri="{FF2B5EF4-FFF2-40B4-BE49-F238E27FC236}">
                <a16:creationId xmlns:a16="http://schemas.microsoft.com/office/drawing/2014/main" id="{34A073ED-DA3B-D67C-D4E6-2D731129FC58}"/>
              </a:ext>
            </a:extLst>
          </p:cNvPr>
          <p:cNvGrpSpPr/>
          <p:nvPr/>
        </p:nvGrpSpPr>
        <p:grpSpPr>
          <a:xfrm>
            <a:off x="6610309" y="4521622"/>
            <a:ext cx="737821" cy="736178"/>
            <a:chOff x="1745217" y="1515471"/>
            <a:chExt cx="343269" cy="342505"/>
          </a:xfrm>
          <a:solidFill>
            <a:sysClr val="windowText" lastClr="000000"/>
          </a:solidFill>
        </p:grpSpPr>
        <p:sp>
          <p:nvSpPr>
            <p:cNvPr id="13" name="Google Shape;13689;p70">
              <a:extLst>
                <a:ext uri="{FF2B5EF4-FFF2-40B4-BE49-F238E27FC236}">
                  <a16:creationId xmlns:a16="http://schemas.microsoft.com/office/drawing/2014/main" id="{05878493-AFE7-8517-5E9C-496E7C859C1D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690;p70">
              <a:extLst>
                <a:ext uri="{FF2B5EF4-FFF2-40B4-BE49-F238E27FC236}">
                  <a16:creationId xmlns:a16="http://schemas.microsoft.com/office/drawing/2014/main" id="{DE500213-14F0-647B-0BE3-804D791C631F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691;p70">
              <a:extLst>
                <a:ext uri="{FF2B5EF4-FFF2-40B4-BE49-F238E27FC236}">
                  <a16:creationId xmlns:a16="http://schemas.microsoft.com/office/drawing/2014/main" id="{47DA9F88-31C6-E793-04E7-1D7602A028ED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692;p70">
              <a:extLst>
                <a:ext uri="{FF2B5EF4-FFF2-40B4-BE49-F238E27FC236}">
                  <a16:creationId xmlns:a16="http://schemas.microsoft.com/office/drawing/2014/main" id="{7B6F16CF-C702-3A41-A541-A140CD3A4F07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31769;p85">
            <a:extLst>
              <a:ext uri="{FF2B5EF4-FFF2-40B4-BE49-F238E27FC236}">
                <a16:creationId xmlns:a16="http://schemas.microsoft.com/office/drawing/2014/main" id="{6343E250-D6E9-53B4-7F4A-0BB3D4C6B860}"/>
              </a:ext>
            </a:extLst>
          </p:cNvPr>
          <p:cNvGrpSpPr/>
          <p:nvPr/>
        </p:nvGrpSpPr>
        <p:grpSpPr>
          <a:xfrm>
            <a:off x="6553430" y="3407527"/>
            <a:ext cx="794700" cy="707273"/>
            <a:chOff x="4747100" y="3052825"/>
            <a:chExt cx="370375" cy="363425"/>
          </a:xfrm>
          <a:solidFill>
            <a:sysClr val="windowText" lastClr="000000"/>
          </a:solidFill>
        </p:grpSpPr>
        <p:sp>
          <p:nvSpPr>
            <p:cNvPr id="19" name="Google Shape;31770;p85">
              <a:extLst>
                <a:ext uri="{FF2B5EF4-FFF2-40B4-BE49-F238E27FC236}">
                  <a16:creationId xmlns:a16="http://schemas.microsoft.com/office/drawing/2014/main" id="{B1A220DB-1CBD-7548-0C51-E0812160D225}"/>
                </a:ext>
              </a:extLst>
            </p:cNvPr>
            <p:cNvSpPr/>
            <p:nvPr/>
          </p:nvSpPr>
          <p:spPr>
            <a:xfrm>
              <a:off x="4983200" y="3354500"/>
              <a:ext cx="16225" cy="14600"/>
            </a:xfrm>
            <a:custGeom>
              <a:avLst/>
              <a:gdLst/>
              <a:ahLst/>
              <a:cxnLst/>
              <a:rect l="l" t="t" r="r" b="b"/>
              <a:pathLst>
                <a:path w="649" h="584" extrusionOk="0">
                  <a:moveTo>
                    <a:pt x="371" y="1"/>
                  </a:moveTo>
                  <a:cubicBezTo>
                    <a:pt x="124" y="1"/>
                    <a:pt x="1" y="310"/>
                    <a:pt x="155" y="495"/>
                  </a:cubicBezTo>
                  <a:cubicBezTo>
                    <a:pt x="217" y="556"/>
                    <a:pt x="292" y="584"/>
                    <a:pt x="365" y="584"/>
                  </a:cubicBezTo>
                  <a:cubicBezTo>
                    <a:pt x="511" y="584"/>
                    <a:pt x="649" y="474"/>
                    <a:pt x="649" y="310"/>
                  </a:cubicBezTo>
                  <a:cubicBezTo>
                    <a:pt x="649" y="124"/>
                    <a:pt x="525" y="1"/>
                    <a:pt x="37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31771;p85">
              <a:extLst>
                <a:ext uri="{FF2B5EF4-FFF2-40B4-BE49-F238E27FC236}">
                  <a16:creationId xmlns:a16="http://schemas.microsoft.com/office/drawing/2014/main" id="{561B0BD6-E028-80A6-2C29-856AA8D77492}"/>
                </a:ext>
              </a:extLst>
            </p:cNvPr>
            <p:cNvSpPr/>
            <p:nvPr/>
          </p:nvSpPr>
          <p:spPr>
            <a:xfrm>
              <a:off x="4747100" y="3052825"/>
              <a:ext cx="370375" cy="363425"/>
            </a:xfrm>
            <a:custGeom>
              <a:avLst/>
              <a:gdLst/>
              <a:ahLst/>
              <a:cxnLst/>
              <a:rect l="l" t="t" r="r" b="b"/>
              <a:pathLst>
                <a:path w="14815" h="14537" extrusionOk="0">
                  <a:moveTo>
                    <a:pt x="13395" y="5865"/>
                  </a:moveTo>
                  <a:cubicBezTo>
                    <a:pt x="14105" y="5896"/>
                    <a:pt x="14105" y="6945"/>
                    <a:pt x="13395" y="7007"/>
                  </a:cubicBezTo>
                  <a:lnTo>
                    <a:pt x="12562" y="7007"/>
                  </a:lnTo>
                  <a:cubicBezTo>
                    <a:pt x="11852" y="6945"/>
                    <a:pt x="11852" y="5896"/>
                    <a:pt x="12562" y="5865"/>
                  </a:cubicBezTo>
                  <a:close/>
                  <a:moveTo>
                    <a:pt x="13395" y="7562"/>
                  </a:moveTo>
                  <a:cubicBezTo>
                    <a:pt x="13703" y="7562"/>
                    <a:pt x="13981" y="7809"/>
                    <a:pt x="13981" y="8118"/>
                  </a:cubicBezTo>
                  <a:cubicBezTo>
                    <a:pt x="13981" y="8426"/>
                    <a:pt x="13703" y="8704"/>
                    <a:pt x="13395" y="8704"/>
                  </a:cubicBezTo>
                  <a:lnTo>
                    <a:pt x="12562" y="8704"/>
                  </a:lnTo>
                  <a:cubicBezTo>
                    <a:pt x="11790" y="8704"/>
                    <a:pt x="11790" y="7562"/>
                    <a:pt x="12562" y="7562"/>
                  </a:cubicBezTo>
                  <a:close/>
                  <a:moveTo>
                    <a:pt x="13395" y="9260"/>
                  </a:moveTo>
                  <a:cubicBezTo>
                    <a:pt x="13703" y="9260"/>
                    <a:pt x="13981" y="9506"/>
                    <a:pt x="13981" y="9815"/>
                  </a:cubicBezTo>
                  <a:cubicBezTo>
                    <a:pt x="13981" y="10154"/>
                    <a:pt x="13703" y="10401"/>
                    <a:pt x="13395" y="10401"/>
                  </a:cubicBezTo>
                  <a:lnTo>
                    <a:pt x="12562" y="10401"/>
                  </a:lnTo>
                  <a:cubicBezTo>
                    <a:pt x="11852" y="10340"/>
                    <a:pt x="11852" y="9321"/>
                    <a:pt x="12562" y="9260"/>
                  </a:cubicBezTo>
                  <a:close/>
                  <a:moveTo>
                    <a:pt x="1698" y="6698"/>
                  </a:moveTo>
                  <a:lnTo>
                    <a:pt x="1698" y="12099"/>
                  </a:lnTo>
                  <a:lnTo>
                    <a:pt x="556" y="12099"/>
                  </a:lnTo>
                  <a:lnTo>
                    <a:pt x="556" y="6698"/>
                  </a:lnTo>
                  <a:close/>
                  <a:moveTo>
                    <a:pt x="8488" y="5001"/>
                  </a:moveTo>
                  <a:cubicBezTo>
                    <a:pt x="8334" y="5649"/>
                    <a:pt x="7747" y="6142"/>
                    <a:pt x="7099" y="6142"/>
                  </a:cubicBezTo>
                  <a:lnTo>
                    <a:pt x="6266" y="6142"/>
                  </a:lnTo>
                  <a:cubicBezTo>
                    <a:pt x="6081" y="6142"/>
                    <a:pt x="5957" y="6266"/>
                    <a:pt x="5957" y="6420"/>
                  </a:cubicBezTo>
                  <a:lnTo>
                    <a:pt x="5957" y="7253"/>
                  </a:lnTo>
                  <a:cubicBezTo>
                    <a:pt x="5957" y="8056"/>
                    <a:pt x="5340" y="8673"/>
                    <a:pt x="4537" y="8673"/>
                  </a:cubicBezTo>
                  <a:cubicBezTo>
                    <a:pt x="4528" y="8672"/>
                    <a:pt x="4519" y="8672"/>
                    <a:pt x="4510" y="8672"/>
                  </a:cubicBezTo>
                  <a:cubicBezTo>
                    <a:pt x="4145" y="8672"/>
                    <a:pt x="4145" y="9261"/>
                    <a:pt x="4510" y="9261"/>
                  </a:cubicBezTo>
                  <a:cubicBezTo>
                    <a:pt x="4519" y="9261"/>
                    <a:pt x="4528" y="9260"/>
                    <a:pt x="4537" y="9260"/>
                  </a:cubicBezTo>
                  <a:cubicBezTo>
                    <a:pt x="5093" y="9260"/>
                    <a:pt x="5587" y="9043"/>
                    <a:pt x="5957" y="8642"/>
                  </a:cubicBezTo>
                  <a:lnTo>
                    <a:pt x="5957" y="12099"/>
                  </a:lnTo>
                  <a:lnTo>
                    <a:pt x="5155" y="12099"/>
                  </a:lnTo>
                  <a:cubicBezTo>
                    <a:pt x="4846" y="12099"/>
                    <a:pt x="4537" y="11975"/>
                    <a:pt x="4321" y="11759"/>
                  </a:cubicBezTo>
                  <a:cubicBezTo>
                    <a:pt x="3982" y="11420"/>
                    <a:pt x="3550" y="11235"/>
                    <a:pt x="3087" y="11235"/>
                  </a:cubicBezTo>
                  <a:lnTo>
                    <a:pt x="2285" y="11235"/>
                  </a:lnTo>
                  <a:lnTo>
                    <a:pt x="2285" y="7531"/>
                  </a:lnTo>
                  <a:cubicBezTo>
                    <a:pt x="3303" y="7439"/>
                    <a:pt x="4167" y="6729"/>
                    <a:pt x="4507" y="5741"/>
                  </a:cubicBezTo>
                  <a:cubicBezTo>
                    <a:pt x="4661" y="5309"/>
                    <a:pt x="5062" y="5001"/>
                    <a:pt x="5525" y="5001"/>
                  </a:cubicBezTo>
                  <a:close/>
                  <a:moveTo>
                    <a:pt x="13395" y="10957"/>
                  </a:moveTo>
                  <a:cubicBezTo>
                    <a:pt x="13703" y="10957"/>
                    <a:pt x="13981" y="11204"/>
                    <a:pt x="13981" y="11543"/>
                  </a:cubicBezTo>
                  <a:cubicBezTo>
                    <a:pt x="13981" y="11852"/>
                    <a:pt x="13703" y="12099"/>
                    <a:pt x="13395" y="12099"/>
                  </a:cubicBezTo>
                  <a:lnTo>
                    <a:pt x="12562" y="12099"/>
                  </a:lnTo>
                  <a:cubicBezTo>
                    <a:pt x="11790" y="12099"/>
                    <a:pt x="11790" y="10957"/>
                    <a:pt x="12562" y="10957"/>
                  </a:cubicBezTo>
                  <a:close/>
                  <a:moveTo>
                    <a:pt x="7099" y="1"/>
                  </a:moveTo>
                  <a:cubicBezTo>
                    <a:pt x="6482" y="1"/>
                    <a:pt x="5957" y="526"/>
                    <a:pt x="5957" y="1143"/>
                  </a:cubicBezTo>
                  <a:lnTo>
                    <a:pt x="5957" y="4445"/>
                  </a:lnTo>
                  <a:lnTo>
                    <a:pt x="5525" y="4445"/>
                  </a:lnTo>
                  <a:cubicBezTo>
                    <a:pt x="5503" y="4444"/>
                    <a:pt x="5480" y="4444"/>
                    <a:pt x="5458" y="4444"/>
                  </a:cubicBezTo>
                  <a:cubicBezTo>
                    <a:pt x="4777" y="4444"/>
                    <a:pt x="4190" y="4899"/>
                    <a:pt x="3951" y="5556"/>
                  </a:cubicBezTo>
                  <a:cubicBezTo>
                    <a:pt x="3704" y="6297"/>
                    <a:pt x="3056" y="6852"/>
                    <a:pt x="2285" y="6976"/>
                  </a:cubicBezTo>
                  <a:lnTo>
                    <a:pt x="2285" y="6420"/>
                  </a:lnTo>
                  <a:cubicBezTo>
                    <a:pt x="2285" y="6266"/>
                    <a:pt x="2130" y="6142"/>
                    <a:pt x="1976" y="6142"/>
                  </a:cubicBezTo>
                  <a:lnTo>
                    <a:pt x="279" y="6142"/>
                  </a:lnTo>
                  <a:cubicBezTo>
                    <a:pt x="124" y="6142"/>
                    <a:pt x="1" y="6266"/>
                    <a:pt x="1" y="6420"/>
                  </a:cubicBezTo>
                  <a:lnTo>
                    <a:pt x="1" y="12377"/>
                  </a:lnTo>
                  <a:cubicBezTo>
                    <a:pt x="1" y="12531"/>
                    <a:pt x="124" y="12654"/>
                    <a:pt x="279" y="12654"/>
                  </a:cubicBezTo>
                  <a:lnTo>
                    <a:pt x="1976" y="12654"/>
                  </a:lnTo>
                  <a:cubicBezTo>
                    <a:pt x="2130" y="12654"/>
                    <a:pt x="2254" y="12531"/>
                    <a:pt x="2285" y="12377"/>
                  </a:cubicBezTo>
                  <a:lnTo>
                    <a:pt x="2285" y="11790"/>
                  </a:lnTo>
                  <a:lnTo>
                    <a:pt x="3087" y="11790"/>
                  </a:lnTo>
                  <a:cubicBezTo>
                    <a:pt x="3396" y="11790"/>
                    <a:pt x="3673" y="11914"/>
                    <a:pt x="3889" y="12130"/>
                  </a:cubicBezTo>
                  <a:cubicBezTo>
                    <a:pt x="4229" y="12469"/>
                    <a:pt x="4661" y="12654"/>
                    <a:pt x="5124" y="12654"/>
                  </a:cubicBezTo>
                  <a:lnTo>
                    <a:pt x="5957" y="12654"/>
                  </a:lnTo>
                  <a:lnTo>
                    <a:pt x="5957" y="13364"/>
                  </a:lnTo>
                  <a:cubicBezTo>
                    <a:pt x="5957" y="14012"/>
                    <a:pt x="6451" y="14506"/>
                    <a:pt x="7068" y="14506"/>
                  </a:cubicBezTo>
                  <a:lnTo>
                    <a:pt x="8519" y="14506"/>
                  </a:lnTo>
                  <a:cubicBezTo>
                    <a:pt x="8673" y="14506"/>
                    <a:pt x="8796" y="14383"/>
                    <a:pt x="8796" y="14228"/>
                  </a:cubicBezTo>
                  <a:cubicBezTo>
                    <a:pt x="8796" y="14074"/>
                    <a:pt x="8673" y="13950"/>
                    <a:pt x="8519" y="13950"/>
                  </a:cubicBezTo>
                  <a:lnTo>
                    <a:pt x="7068" y="13950"/>
                  </a:lnTo>
                  <a:cubicBezTo>
                    <a:pt x="6760" y="13950"/>
                    <a:pt x="6513" y="13704"/>
                    <a:pt x="6513" y="13364"/>
                  </a:cubicBezTo>
                  <a:lnTo>
                    <a:pt x="6513" y="6698"/>
                  </a:lnTo>
                  <a:lnTo>
                    <a:pt x="7068" y="6698"/>
                  </a:lnTo>
                  <a:cubicBezTo>
                    <a:pt x="8179" y="6698"/>
                    <a:pt x="9074" y="5803"/>
                    <a:pt x="9074" y="4723"/>
                  </a:cubicBezTo>
                  <a:cubicBezTo>
                    <a:pt x="9074" y="4582"/>
                    <a:pt x="8971" y="4441"/>
                    <a:pt x="8813" y="4441"/>
                  </a:cubicBezTo>
                  <a:cubicBezTo>
                    <a:pt x="8797" y="4441"/>
                    <a:pt x="8782" y="4442"/>
                    <a:pt x="8766" y="4445"/>
                  </a:cubicBezTo>
                  <a:lnTo>
                    <a:pt x="6544" y="4445"/>
                  </a:lnTo>
                  <a:lnTo>
                    <a:pt x="6544" y="1143"/>
                  </a:lnTo>
                  <a:cubicBezTo>
                    <a:pt x="6544" y="834"/>
                    <a:pt x="6790" y="556"/>
                    <a:pt x="7130" y="556"/>
                  </a:cubicBezTo>
                  <a:lnTo>
                    <a:pt x="12562" y="556"/>
                  </a:lnTo>
                  <a:cubicBezTo>
                    <a:pt x="12870" y="587"/>
                    <a:pt x="13117" y="834"/>
                    <a:pt x="13117" y="1143"/>
                  </a:cubicBezTo>
                  <a:lnTo>
                    <a:pt x="13117" y="5278"/>
                  </a:lnTo>
                  <a:lnTo>
                    <a:pt x="12531" y="5278"/>
                  </a:lnTo>
                  <a:cubicBezTo>
                    <a:pt x="11481" y="5278"/>
                    <a:pt x="10988" y="6575"/>
                    <a:pt x="11790" y="7253"/>
                  </a:cubicBezTo>
                  <a:cubicBezTo>
                    <a:pt x="11265" y="7716"/>
                    <a:pt x="11265" y="8519"/>
                    <a:pt x="11790" y="8982"/>
                  </a:cubicBezTo>
                  <a:cubicBezTo>
                    <a:pt x="11265" y="9414"/>
                    <a:pt x="11265" y="10216"/>
                    <a:pt x="11790" y="10679"/>
                  </a:cubicBezTo>
                  <a:cubicBezTo>
                    <a:pt x="10988" y="11358"/>
                    <a:pt x="11481" y="12654"/>
                    <a:pt x="12531" y="12654"/>
                  </a:cubicBezTo>
                  <a:lnTo>
                    <a:pt x="13117" y="12654"/>
                  </a:lnTo>
                  <a:lnTo>
                    <a:pt x="13117" y="13395"/>
                  </a:lnTo>
                  <a:cubicBezTo>
                    <a:pt x="13117" y="13704"/>
                    <a:pt x="12839" y="13981"/>
                    <a:pt x="12531" y="13981"/>
                  </a:cubicBezTo>
                  <a:lnTo>
                    <a:pt x="11111" y="13981"/>
                  </a:lnTo>
                  <a:cubicBezTo>
                    <a:pt x="11095" y="13979"/>
                    <a:pt x="11079" y="13977"/>
                    <a:pt x="11064" y="13977"/>
                  </a:cubicBezTo>
                  <a:cubicBezTo>
                    <a:pt x="10905" y="13977"/>
                    <a:pt x="10802" y="14118"/>
                    <a:pt x="10802" y="14259"/>
                  </a:cubicBezTo>
                  <a:cubicBezTo>
                    <a:pt x="10802" y="14413"/>
                    <a:pt x="10926" y="14537"/>
                    <a:pt x="11111" y="14537"/>
                  </a:cubicBezTo>
                  <a:lnTo>
                    <a:pt x="12531" y="14537"/>
                  </a:lnTo>
                  <a:cubicBezTo>
                    <a:pt x="13179" y="14506"/>
                    <a:pt x="13673" y="14012"/>
                    <a:pt x="13673" y="13395"/>
                  </a:cubicBezTo>
                  <a:lnTo>
                    <a:pt x="13673" y="12623"/>
                  </a:lnTo>
                  <a:cubicBezTo>
                    <a:pt x="14568" y="12407"/>
                    <a:pt x="14814" y="11266"/>
                    <a:pt x="14136" y="10679"/>
                  </a:cubicBezTo>
                  <a:cubicBezTo>
                    <a:pt x="14660" y="10216"/>
                    <a:pt x="14660" y="9414"/>
                    <a:pt x="14136" y="8982"/>
                  </a:cubicBezTo>
                  <a:cubicBezTo>
                    <a:pt x="14660" y="8519"/>
                    <a:pt x="14660" y="7716"/>
                    <a:pt x="14136" y="7253"/>
                  </a:cubicBezTo>
                  <a:cubicBezTo>
                    <a:pt x="14382" y="7037"/>
                    <a:pt x="14537" y="6729"/>
                    <a:pt x="14537" y="6420"/>
                  </a:cubicBezTo>
                  <a:cubicBezTo>
                    <a:pt x="14537" y="5896"/>
                    <a:pt x="14166" y="5433"/>
                    <a:pt x="13673" y="5309"/>
                  </a:cubicBezTo>
                  <a:lnTo>
                    <a:pt x="13673" y="1143"/>
                  </a:lnTo>
                  <a:cubicBezTo>
                    <a:pt x="13673" y="495"/>
                    <a:pt x="13179" y="1"/>
                    <a:pt x="1253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31772;p85">
              <a:extLst>
                <a:ext uri="{FF2B5EF4-FFF2-40B4-BE49-F238E27FC236}">
                  <a16:creationId xmlns:a16="http://schemas.microsoft.com/office/drawing/2014/main" id="{842DCE99-4D41-EDAE-4F43-2AA902D0DF70}"/>
                </a:ext>
              </a:extLst>
            </p:cNvPr>
            <p:cNvSpPr/>
            <p:nvPr/>
          </p:nvSpPr>
          <p:spPr>
            <a:xfrm>
              <a:off x="4961600" y="3095275"/>
              <a:ext cx="59425" cy="14675"/>
            </a:xfrm>
            <a:custGeom>
              <a:avLst/>
              <a:gdLst/>
              <a:ahLst/>
              <a:cxnLst/>
              <a:rect l="l" t="t" r="r" b="b"/>
              <a:pathLst>
                <a:path w="2377" h="587" extrusionOk="0">
                  <a:moveTo>
                    <a:pt x="402" y="0"/>
                  </a:moveTo>
                  <a:cubicBezTo>
                    <a:pt x="0" y="0"/>
                    <a:pt x="0" y="587"/>
                    <a:pt x="402" y="587"/>
                  </a:cubicBezTo>
                  <a:lnTo>
                    <a:pt x="2099" y="587"/>
                  </a:lnTo>
                  <a:cubicBezTo>
                    <a:pt x="2253" y="587"/>
                    <a:pt x="2377" y="432"/>
                    <a:pt x="2377" y="278"/>
                  </a:cubicBezTo>
                  <a:cubicBezTo>
                    <a:pt x="2377" y="124"/>
                    <a:pt x="2253" y="0"/>
                    <a:pt x="209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31773;p85">
              <a:extLst>
                <a:ext uri="{FF2B5EF4-FFF2-40B4-BE49-F238E27FC236}">
                  <a16:creationId xmlns:a16="http://schemas.microsoft.com/office/drawing/2014/main" id="{47234458-336A-78D2-3726-E676A006A0D3}"/>
                </a:ext>
              </a:extLst>
            </p:cNvPr>
            <p:cNvSpPr/>
            <p:nvPr/>
          </p:nvSpPr>
          <p:spPr>
            <a:xfrm>
              <a:off x="4983200" y="3402150"/>
              <a:ext cx="19325" cy="14100"/>
            </a:xfrm>
            <a:custGeom>
              <a:avLst/>
              <a:gdLst/>
              <a:ahLst/>
              <a:cxnLst/>
              <a:rect l="l" t="t" r="r" b="b"/>
              <a:pathLst>
                <a:path w="773" h="564" extrusionOk="0">
                  <a:moveTo>
                    <a:pt x="386" y="1"/>
                  </a:moveTo>
                  <a:cubicBezTo>
                    <a:pt x="317" y="1"/>
                    <a:pt x="247" y="24"/>
                    <a:pt x="186" y="70"/>
                  </a:cubicBezTo>
                  <a:cubicBezTo>
                    <a:pt x="1" y="255"/>
                    <a:pt x="124" y="564"/>
                    <a:pt x="371" y="564"/>
                  </a:cubicBezTo>
                  <a:cubicBezTo>
                    <a:pt x="649" y="564"/>
                    <a:pt x="772" y="255"/>
                    <a:pt x="587" y="70"/>
                  </a:cubicBezTo>
                  <a:cubicBezTo>
                    <a:pt x="525" y="24"/>
                    <a:pt x="456" y="1"/>
                    <a:pt x="38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oogle Shape;16908;p75">
            <a:extLst>
              <a:ext uri="{FF2B5EF4-FFF2-40B4-BE49-F238E27FC236}">
                <a16:creationId xmlns:a16="http://schemas.microsoft.com/office/drawing/2014/main" id="{33568407-AF84-F1C1-A1FA-F6045439D8BF}"/>
              </a:ext>
            </a:extLst>
          </p:cNvPr>
          <p:cNvGrpSpPr/>
          <p:nvPr/>
        </p:nvGrpSpPr>
        <p:grpSpPr>
          <a:xfrm>
            <a:off x="6694412" y="2361663"/>
            <a:ext cx="657426" cy="686337"/>
            <a:chOff x="2302788" y="1505981"/>
            <a:chExt cx="336188" cy="335425"/>
          </a:xfrm>
          <a:solidFill>
            <a:sysClr val="windowText" lastClr="000000"/>
          </a:solidFill>
        </p:grpSpPr>
        <p:sp>
          <p:nvSpPr>
            <p:cNvPr id="24" name="Google Shape;16909;p75">
              <a:extLst>
                <a:ext uri="{FF2B5EF4-FFF2-40B4-BE49-F238E27FC236}">
                  <a16:creationId xmlns:a16="http://schemas.microsoft.com/office/drawing/2014/main" id="{69222AE6-D1C0-74BE-B15B-FE4AD77BE751}"/>
                </a:ext>
              </a:extLst>
            </p:cNvPr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6910;p75">
              <a:extLst>
                <a:ext uri="{FF2B5EF4-FFF2-40B4-BE49-F238E27FC236}">
                  <a16:creationId xmlns:a16="http://schemas.microsoft.com/office/drawing/2014/main" id="{E51CA37E-4F12-0E68-DD41-4463E318D75C}"/>
                </a:ext>
              </a:extLst>
            </p:cNvPr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911;p75">
              <a:extLst>
                <a:ext uri="{FF2B5EF4-FFF2-40B4-BE49-F238E27FC236}">
                  <a16:creationId xmlns:a16="http://schemas.microsoft.com/office/drawing/2014/main" id="{E6A0F046-D36D-DF07-807A-67FB88337059}"/>
                </a:ext>
              </a:extLst>
            </p:cNvPr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912;p75">
              <a:extLst>
                <a:ext uri="{FF2B5EF4-FFF2-40B4-BE49-F238E27FC236}">
                  <a16:creationId xmlns:a16="http://schemas.microsoft.com/office/drawing/2014/main" id="{AC0DC40F-0C9C-A6EB-94E5-EBF32F1E0442}"/>
                </a:ext>
              </a:extLst>
            </p:cNvPr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913;p75">
              <a:extLst>
                <a:ext uri="{FF2B5EF4-FFF2-40B4-BE49-F238E27FC236}">
                  <a16:creationId xmlns:a16="http://schemas.microsoft.com/office/drawing/2014/main" id="{6AD72A70-CFBF-2DAB-7118-8F170D361A72}"/>
                </a:ext>
              </a:extLst>
            </p:cNvPr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914;p75">
              <a:extLst>
                <a:ext uri="{FF2B5EF4-FFF2-40B4-BE49-F238E27FC236}">
                  <a16:creationId xmlns:a16="http://schemas.microsoft.com/office/drawing/2014/main" id="{0065DF0F-77F5-C9C2-D856-04B68FFEF147}"/>
                </a:ext>
              </a:extLst>
            </p:cNvPr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915;p75">
              <a:extLst>
                <a:ext uri="{FF2B5EF4-FFF2-40B4-BE49-F238E27FC236}">
                  <a16:creationId xmlns:a16="http://schemas.microsoft.com/office/drawing/2014/main" id="{F75BC601-1F8E-2A3E-D005-1C28FF40DD13}"/>
                </a:ext>
              </a:extLst>
            </p:cNvPr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6916;p75">
              <a:extLst>
                <a:ext uri="{FF2B5EF4-FFF2-40B4-BE49-F238E27FC236}">
                  <a16:creationId xmlns:a16="http://schemas.microsoft.com/office/drawing/2014/main" id="{2095CC11-6551-C662-D53A-0D9B8642AE01}"/>
                </a:ext>
              </a:extLst>
            </p:cNvPr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6917;p75">
              <a:extLst>
                <a:ext uri="{FF2B5EF4-FFF2-40B4-BE49-F238E27FC236}">
                  <a16:creationId xmlns:a16="http://schemas.microsoft.com/office/drawing/2014/main" id="{E5C7D57F-1B1B-69D0-932C-F4D8986E93F1}"/>
                </a:ext>
              </a:extLst>
            </p:cNvPr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918;p75">
              <a:extLst>
                <a:ext uri="{FF2B5EF4-FFF2-40B4-BE49-F238E27FC236}">
                  <a16:creationId xmlns:a16="http://schemas.microsoft.com/office/drawing/2014/main" id="{C10445A4-4C25-AA70-3C71-F16DA28614EE}"/>
                </a:ext>
              </a:extLst>
            </p:cNvPr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919;p75">
              <a:extLst>
                <a:ext uri="{FF2B5EF4-FFF2-40B4-BE49-F238E27FC236}">
                  <a16:creationId xmlns:a16="http://schemas.microsoft.com/office/drawing/2014/main" id="{BD9C6EBE-65A6-B212-B25F-C42B0D4F6C50}"/>
                </a:ext>
              </a:extLst>
            </p:cNvPr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20;p75">
              <a:extLst>
                <a:ext uri="{FF2B5EF4-FFF2-40B4-BE49-F238E27FC236}">
                  <a16:creationId xmlns:a16="http://schemas.microsoft.com/office/drawing/2014/main" id="{9F148B90-4308-1956-C997-5D3ADCC37784}"/>
                </a:ext>
              </a:extLst>
            </p:cNvPr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6921;p75">
              <a:extLst>
                <a:ext uri="{FF2B5EF4-FFF2-40B4-BE49-F238E27FC236}">
                  <a16:creationId xmlns:a16="http://schemas.microsoft.com/office/drawing/2014/main" id="{122565CA-FB5C-5DDB-8D96-C524B1E58742}"/>
                </a:ext>
              </a:extLst>
            </p:cNvPr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6922;p75">
              <a:extLst>
                <a:ext uri="{FF2B5EF4-FFF2-40B4-BE49-F238E27FC236}">
                  <a16:creationId xmlns:a16="http://schemas.microsoft.com/office/drawing/2014/main" id="{BA485410-2F63-26D6-BB92-958EF008495C}"/>
                </a:ext>
              </a:extLst>
            </p:cNvPr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6923;p75">
              <a:extLst>
                <a:ext uri="{FF2B5EF4-FFF2-40B4-BE49-F238E27FC236}">
                  <a16:creationId xmlns:a16="http://schemas.microsoft.com/office/drawing/2014/main" id="{5A082E0C-7A2C-A0B0-8557-8B62BF5CF6EB}"/>
                </a:ext>
              </a:extLst>
            </p:cNvPr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6924;p75">
              <a:extLst>
                <a:ext uri="{FF2B5EF4-FFF2-40B4-BE49-F238E27FC236}">
                  <a16:creationId xmlns:a16="http://schemas.microsoft.com/office/drawing/2014/main" id="{50D3F775-D644-7604-CAF1-B2D0602F6330}"/>
                </a:ext>
              </a:extLst>
            </p:cNvPr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6925;p75">
              <a:extLst>
                <a:ext uri="{FF2B5EF4-FFF2-40B4-BE49-F238E27FC236}">
                  <a16:creationId xmlns:a16="http://schemas.microsoft.com/office/drawing/2014/main" id="{A023106E-B74D-0EB2-A9A2-AB3B2113771B}"/>
                </a:ext>
              </a:extLst>
            </p:cNvPr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0" y="16258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entury Gothic" pitchFamily="34" charset="0"/>
                <a:cs typeface="Calibri"/>
              </a:rPr>
              <a:t>ГОРЯЧАЯ ЛИНИЯ</a:t>
            </a:r>
            <a:endParaRPr lang="ru-RU" sz="2800" b="1" dirty="0">
              <a:solidFill>
                <a:schemeClr val="tx1"/>
              </a:solidFill>
              <a:latin typeface="Century Gothic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1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льцо 7"/>
          <p:cNvSpPr/>
          <p:nvPr/>
        </p:nvSpPr>
        <p:spPr bwMode="auto">
          <a:xfrm>
            <a:off x="2530653" y="-16491785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 bwMode="auto">
          <a:xfrm>
            <a:off x="-12933087" y="-9144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029200" y="5562600"/>
            <a:ext cx="6934200" cy="1066800"/>
          </a:xfrm>
          <a:prstGeom prst="roundRect">
            <a:avLst>
              <a:gd name="adj" fmla="val 6448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4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Порядок </a:t>
            </a:r>
            <a:r>
              <a:rPr lang="ru-RU" sz="14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приема на обучение по образовательным программам начального общего, основного общего </a:t>
            </a:r>
            <a:r>
              <a:rPr lang="ru-RU" sz="14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14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среднего общего образования</a:t>
            </a:r>
            <a:endParaRPr lang="ru-RU" sz="14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5029200" y="3733800"/>
            <a:ext cx="6934200" cy="1615245"/>
          </a:xfrm>
          <a:prstGeom prst="roundRect">
            <a:avLst>
              <a:gd name="adj" fmla="val 6448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Приказ </a:t>
            </a:r>
            <a:r>
              <a:rPr lang="ru-RU" b="1" spc="-5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b="1" spc="-5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b="1" spc="-5" dirty="0">
                <a:solidFill>
                  <a:srgbClr val="0070C0"/>
                </a:solidFill>
                <a:latin typeface="Century Gothic" panose="020B0502020202020204" pitchFamily="34" charset="0"/>
              </a:rPr>
              <a:t>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0070C0"/>
                </a:solidFill>
                <a:latin typeface="Century Gothic" panose="020B0502020202020204" pitchFamily="34" charset="0"/>
              </a:rPr>
              <a:t>№ </a:t>
            </a:r>
            <a:r>
              <a:rPr lang="ru-RU" b="1" spc="-5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171 </a:t>
            </a:r>
            <a:r>
              <a:rPr lang="ru-RU" b="1" spc="-5" dirty="0">
                <a:solidFill>
                  <a:srgbClr val="0070C0"/>
                </a:solidFill>
                <a:latin typeface="Century Gothic" panose="020B0502020202020204" pitchFamily="34" charset="0"/>
              </a:rPr>
              <a:t>от </a:t>
            </a:r>
            <a:r>
              <a:rPr lang="ru-RU" b="1" spc="-5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04 марта 2025 </a:t>
            </a:r>
            <a:r>
              <a:rPr lang="ru-RU" b="1" spc="-5" dirty="0">
                <a:solidFill>
                  <a:srgbClr val="0070C0"/>
                </a:solidFill>
                <a:latin typeface="Century Gothic" panose="020B0502020202020204" pitchFamily="34" charset="0"/>
              </a:rPr>
              <a:t>г</a:t>
            </a:r>
            <a:r>
              <a:rPr lang="ru-RU" sz="2000" b="1" spc="-5" dirty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00" spc="-5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«О внесении изменений в Порядок приема на обучение по образовательным программам начального общего, основного общего </a:t>
            </a:r>
            <a:endParaRPr lang="ru-RU" sz="1200" spc="-5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 </a:t>
            </a:r>
            <a:r>
              <a:rPr lang="ru-RU" sz="12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среднего общего образования, утвержденный приказом Министерства просвещения Российской Федерации от 2 сентября 2020 г. № 458» </a:t>
            </a:r>
            <a:endParaRPr lang="ru-RU" sz="1200" kern="1200" dirty="0">
              <a:solidFill>
                <a:schemeClr val="tx1"/>
              </a:solidFill>
            </a:endParaRP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id="{72068B0E-B635-B35E-1667-AEF389D8F6FD}"/>
              </a:ext>
            </a:extLst>
          </p:cNvPr>
          <p:cNvSpPr/>
          <p:nvPr/>
        </p:nvSpPr>
        <p:spPr bwMode="auto">
          <a:xfrm>
            <a:off x="9874813" y="4208814"/>
            <a:ext cx="2240987" cy="441530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4"/>
          <a:stretch/>
        </p:blipFill>
        <p:spPr bwMode="auto">
          <a:xfrm>
            <a:off x="162919" y="228600"/>
            <a:ext cx="4637681" cy="6400800"/>
          </a:xfrm>
          <a:prstGeom prst="rect">
            <a:avLst/>
          </a:prstGeom>
          <a:noFill/>
          <a:ln>
            <a:noFill/>
          </a:ln>
          <a:effectLst>
            <a:outerShdw blurRad="546100" dist="35921" dir="2700000" algn="ctr" rotWithShape="0">
              <a:schemeClr val="tx1">
                <a:alpha val="2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5029200" y="228600"/>
            <a:ext cx="6934200" cy="3323997"/>
          </a:xfrm>
          <a:prstGeom prst="roundRect">
            <a:avLst>
              <a:gd name="adj" fmla="val 6448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>
                <a:solidFill>
                  <a:srgbClr val="0070C0"/>
                </a:solidFill>
                <a:latin typeface="Century Gothic" panose="020B0502020202020204" pitchFamily="34" charset="0"/>
              </a:rPr>
              <a:t>Федеральный закон от 29.12.2012 N 273-ФЗ </a:t>
            </a:r>
            <a:endParaRPr lang="ru-RU" b="1" spc="-5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5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«</a:t>
            </a:r>
            <a:r>
              <a:rPr lang="ru-RU" b="1" spc="-5" dirty="0">
                <a:solidFill>
                  <a:srgbClr val="0070C0"/>
                </a:solidFill>
                <a:latin typeface="Century Gothic" panose="020B0502020202020204" pitchFamily="34" charset="0"/>
              </a:rPr>
              <a:t>Об образовании в Российской Федерации»</a:t>
            </a:r>
          </a:p>
          <a:p>
            <a:pPr marL="0" marR="0" lvl="0" indent="0" algn="l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00" spc="-5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b="1" spc="-5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Статья </a:t>
            </a:r>
            <a:r>
              <a:rPr lang="ru-RU" sz="1600" b="1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78. </a:t>
            </a:r>
            <a:r>
              <a:rPr lang="ru-RU" sz="12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Организация получения образования иностранными гражданами и лицами без гражданства в российских образовательных </a:t>
            </a:r>
            <a:r>
              <a:rPr lang="ru-RU" sz="12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организациях</a:t>
            </a:r>
          </a:p>
          <a:p>
            <a:pPr marL="0" marR="0" lvl="0" indent="0" algn="l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spc="-5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2.1</a:t>
            </a:r>
            <a:r>
              <a:rPr lang="ru-RU" sz="1600" b="1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ru-RU" sz="12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Иностранные граждане принимаются на обучение по основным общеобразовательным программам при условии предъявления документа, подтверждающего законность их нахождения на территории Российской Федерации, а при приеме на обучение по образовательным программам начального общего, основного общего и среднего общего образования также при условии успешного прохождения на бесплатной основе в государственной или муниципальной общеобразовательной организации тестирования на знание русского языка, достаточное для освоения указанных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895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ольцо 13"/>
          <p:cNvSpPr/>
          <p:nvPr/>
        </p:nvSpPr>
        <p:spPr bwMode="auto">
          <a:xfrm>
            <a:off x="3805140" y="-15577385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Кольцо 14"/>
          <p:cNvSpPr/>
          <p:nvPr/>
        </p:nvSpPr>
        <p:spPr bwMode="auto">
          <a:xfrm>
            <a:off x="-11658600" y="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494899" y="4298142"/>
            <a:ext cx="4831080" cy="1665975"/>
          </a:xfrm>
          <a:prstGeom prst="homePlate">
            <a:avLst>
              <a:gd name="adj" fmla="val 26276"/>
            </a:avLst>
          </a:prstGeom>
          <a:solidFill>
            <a:schemeClr val="bg1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869" y="256733"/>
            <a:ext cx="1002233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spc="-10" dirty="0" smtClean="0">
                <a:solidFill>
                  <a:schemeClr val="tx1"/>
                </a:solidFill>
                <a:latin typeface="Century Gothic" pitchFamily="34" charset="0"/>
              </a:rPr>
              <a:t>ПОРЯДОК </a:t>
            </a:r>
            <a:r>
              <a:rPr lang="ru-RU" sz="3200" spc="-10" dirty="0">
                <a:solidFill>
                  <a:schemeClr val="tx1"/>
                </a:solidFill>
                <a:latin typeface="Century Gothic" pitchFamily="34" charset="0"/>
              </a:rPr>
              <a:t>ПРИЕМА НА ОБУЧЕНИЕ </a:t>
            </a:r>
          </a:p>
        </p:txBody>
      </p:sp>
      <p:sp>
        <p:nvSpPr>
          <p:cNvPr id="26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484380" y="1182671"/>
            <a:ext cx="6363614" cy="48456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030A0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ОСНОВАНИЯ ДЛЯ ОТКАЗА В ПРИЕМЕ </a:t>
            </a:r>
            <a:r>
              <a:rPr lang="ru-RU" sz="1600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В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ШКОЛУ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457200" y="3641752"/>
            <a:ext cx="6261659" cy="50444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ЗАЯВЛЕНИЕ</a:t>
            </a:r>
            <a:endParaRPr lang="ru-RU" sz="2400" b="1" dirty="0">
              <a:solidFill>
                <a:srgbClr val="FFFFFF"/>
              </a:solidFill>
              <a:latin typeface="Century Gothic" pitchFamily="34" charset="0"/>
              <a:cs typeface="Calibri"/>
            </a:endParaRP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53610" y="1615063"/>
            <a:ext cx="10800190" cy="1737737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 rtl="0">
              <a:spcBef>
                <a:spcPts val="1200"/>
              </a:spcBef>
              <a:buClr>
                <a:srgbClr val="7030A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6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Ребенок не может быть зачислен в школу только в том случае, если в ней нет свободных мет</a:t>
            </a:r>
          </a:p>
          <a:p>
            <a:pPr marL="171450" indent="-171450" algn="l" rtl="0">
              <a:spcBef>
                <a:spcPts val="1200"/>
              </a:spcBef>
              <a:buClr>
                <a:srgbClr val="7030A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6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если не представлен документ, подтверждающий законность нахождения на территории России</a:t>
            </a:r>
          </a:p>
          <a:p>
            <a:pPr marL="171450" indent="-171450" algn="l" rtl="0">
              <a:spcBef>
                <a:spcPts val="1200"/>
              </a:spcBef>
              <a:buClr>
                <a:srgbClr val="7030A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600" kern="12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если не прошел тестирование</a:t>
            </a:r>
            <a:endParaRPr lang="ru-RU" sz="1600" kern="12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538638" y="3581400"/>
            <a:ext cx="546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6819" y="4498703"/>
            <a:ext cx="4419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Родители через ЕПГУ, РПГУ, через операторов почтовой связи общего пользования </a:t>
            </a:r>
            <a:r>
              <a:rPr lang="ru-RU" sz="1600" dirty="0" smtClean="0">
                <a:latin typeface="Century Gothic" panose="020B0502020202020204" pitchFamily="34" charset="0"/>
              </a:rPr>
              <a:t>заказным письмом 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с уведомлением о вручении подают заявление о приеме на обучение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54579" y="4298142"/>
            <a:ext cx="64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0" i="0" u="none" strike="noStrike" baseline="0" dirty="0" smtClean="0">
                <a:latin typeface="Century Gothic" panose="020B0502020202020204" pitchFamily="34" charset="0"/>
              </a:rPr>
              <a:t>Для приема родитель (родители) (законный (законные) представитель (представители) ребенка, являющегося иностранным гражданином или лицом без гражданства, или поступающий, являющийся иностранным гражданином или лицом без гражданства, дополнительно в заявлении             о приеме на обучение </a:t>
            </a:r>
            <a:r>
              <a:rPr lang="ru-RU" sz="1600" b="1" i="0" u="none" strike="noStrike" baseline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дает (дают) согласие                           для прохождения тестирования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льцо 5"/>
          <p:cNvSpPr/>
          <p:nvPr/>
        </p:nvSpPr>
        <p:spPr bwMode="auto">
          <a:xfrm>
            <a:off x="3810000" y="-15653585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 bwMode="auto">
          <a:xfrm>
            <a:off x="-11690536" y="-254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9423"/>
            <a:ext cx="12192000" cy="307777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Перечень документов</a:t>
            </a:r>
            <a:endParaRPr lang="ru-RU" sz="3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914400"/>
            <a:ext cx="6781062" cy="564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ольцо 6"/>
          <p:cNvSpPr/>
          <p:nvPr/>
        </p:nvSpPr>
        <p:spPr bwMode="auto">
          <a:xfrm>
            <a:off x="4191000" y="-6096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 bwMode="auto">
          <a:xfrm>
            <a:off x="-15011400" y="-134112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28600" y="301823"/>
            <a:ext cx="12192000" cy="307777"/>
          </a:xfr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28600" y="152400"/>
            <a:ext cx="0" cy="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2313739" y="418817"/>
            <a:ext cx="7211261" cy="87658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FFFF"/>
              </a:solidFill>
              <a:latin typeface="Century Gothic" pitchFamily="34" charset="0"/>
              <a:cs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6091" y="519842"/>
            <a:ext cx="4883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Проверка документов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3805" y="534486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ru-RU" sz="3600" dirty="0"/>
          </a:p>
        </p:txBody>
      </p:sp>
      <p:sp>
        <p:nvSpPr>
          <p:cNvPr id="10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136546" y="3025483"/>
            <a:ext cx="9836254" cy="1470318"/>
          </a:xfrm>
          <a:prstGeom prst="roundRect">
            <a:avLst>
              <a:gd name="adj" fmla="val 11423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492508"/>
            <a:ext cx="9982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Gothic" panose="020B0502020202020204" pitchFamily="34" charset="0"/>
              </a:rPr>
              <a:t>Образовательная организация не более</a:t>
            </a:r>
            <a:r>
              <a:rPr lang="ru-RU" sz="3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5 </a:t>
            </a:r>
            <a:r>
              <a:rPr lang="ru-RU" sz="2400" dirty="0" smtClean="0">
                <a:latin typeface="Century Gothic" panose="020B0502020202020204" pitchFamily="34" charset="0"/>
              </a:rPr>
              <a:t>рабочих дней проводит проверку комплектности предоставленных документов</a:t>
            </a:r>
          </a:p>
          <a:p>
            <a:endParaRPr lang="ru-RU" sz="2400" dirty="0" smtClean="0"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Если предоставлен неполный комплект документов, общеобразовательная организация не рассматривает заявление!</a:t>
            </a:r>
          </a:p>
          <a:p>
            <a:endParaRPr lang="ru-RU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Если представлен полный комплект документов, общеобразовательная организация в течение                                    </a:t>
            </a:r>
            <a:r>
              <a:rPr lang="ru-RU" sz="3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25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рабочих дней проверяет их достоверность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льцо 7"/>
          <p:cNvSpPr/>
          <p:nvPr/>
        </p:nvSpPr>
        <p:spPr bwMode="auto">
          <a:xfrm>
            <a:off x="3810000" y="-15653585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 bwMode="auto">
          <a:xfrm>
            <a:off x="-11734800" y="3048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533400" y="2432447"/>
            <a:ext cx="5486400" cy="3663553"/>
          </a:xfrm>
          <a:prstGeom prst="roundRect">
            <a:avLst>
              <a:gd name="adj" fmla="val 6448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2679680"/>
            <a:ext cx="525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С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ведения об иностранном гражданине                      в реестре контролируемых лиц размещается на официальном сайте оператора реестра </a:t>
            </a:r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контролируемых лиц             в информационно-телекоммуникационной сети «Интернет» и предоставляется без взимания платы. </a:t>
            </a:r>
          </a:p>
          <a:p>
            <a:pPr algn="l"/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В частности, поисковый модуль реестра контролируемых лиц расположен на официальном сайте МВД России по адресу: </a:t>
            </a:r>
          </a:p>
          <a:p>
            <a:pPr algn="l"/>
            <a:endParaRPr lang="ru-RU" sz="1600" b="0" i="0" u="none" strike="noStrike" baseline="0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600" b="0" i="0" u="none" strike="noStrike" baseline="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https://</a:t>
            </a:r>
            <a:r>
              <a:rPr lang="ru-RU" sz="1600" b="0" i="0" u="none" strike="noStrike" baseline="0" dirty="0" err="1" smtClean="0">
                <a:solidFill>
                  <a:srgbClr val="0000FF"/>
                </a:solidFill>
                <a:latin typeface="Century Gothic" panose="020B0502020202020204" pitchFamily="34" charset="0"/>
              </a:rPr>
              <a:t>мвд.рф</a:t>
            </a:r>
            <a:r>
              <a:rPr lang="ru-RU" sz="1600" b="0" i="0" u="none" strike="noStrike" baseline="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/реестр-контролируемых-лиц/ </a:t>
            </a:r>
            <a:endParaRPr lang="ru-RU" sz="1600" b="0" i="0" u="none" strike="noStrike" baseline="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066800"/>
            <a:ext cx="4800600" cy="49826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3400" y="9655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</a:rPr>
              <a:t>Проверка законности пребывания иностранных граждан и лиц без гражданства в Российской Федерации </a:t>
            </a:r>
            <a:endParaRPr lang="ru-RU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5922264" y="3606689"/>
            <a:ext cx="5950422" cy="2061239"/>
          </a:xfrm>
          <a:prstGeom prst="roundRect">
            <a:avLst>
              <a:gd name="adj" fmla="val 6448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 bwMode="auto">
          <a:xfrm>
            <a:off x="4191000" y="-6096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 bwMode="auto">
          <a:xfrm>
            <a:off x="-15011400" y="-134112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5029200" cy="3733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9600" y="293984"/>
            <a:ext cx="967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Проверка законности пребывания иностранных граждан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и лиц без гражданства в Российской Федерации </a:t>
            </a:r>
            <a:endParaRPr lang="ru-RU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5922264" y="1371600"/>
            <a:ext cx="5950422" cy="2061239"/>
          </a:xfrm>
          <a:prstGeom prst="roundRect">
            <a:avLst>
              <a:gd name="adj" fmla="val 6448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3600" y="1518714"/>
            <a:ext cx="6019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500" dirty="0">
                <a:latin typeface="Century Gothic" panose="020B0502020202020204" pitchFamily="34" charset="0"/>
              </a:rPr>
              <a:t>П</a:t>
            </a:r>
            <a:r>
              <a:rPr lang="ru-RU" sz="1500" dirty="0" smtClean="0">
                <a:latin typeface="Century Gothic" panose="020B0502020202020204" pitchFamily="34" charset="0"/>
              </a:rPr>
              <a:t>роверку через реестр контролируемых лиц необходимо проводить как в отношении самого родителя (законного представителя) так и в отношении несовершеннолетнего ребенка (поступающего) по документу, удостоверяющему личность, согласно Инструкции по работе с модулем «Реестр контролируемых лиц».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8438" y="3661439"/>
            <a:ext cx="5924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500" dirty="0">
                <a:latin typeface="Century Gothic" panose="020B0502020202020204" pitchFamily="34" charset="0"/>
              </a:rPr>
              <a:t>Е</a:t>
            </a:r>
            <a:r>
              <a:rPr lang="ru-RU" sz="1500" dirty="0" smtClean="0">
                <a:latin typeface="Century Gothic" panose="020B0502020202020204" pitchFamily="34" charset="0"/>
              </a:rPr>
              <a:t>сли по результатам поиска в модуле реестра контролируемых лиц сведений об иностранном гражданине отображается информация о наличии сведений о таком иностранном гражданине в указанном реестре, то этот иностранный гражданин незаконно пребывает на территории Российской Федерации, в таком случае ОО должна письменно уведомить территориальный орган МВД России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371600" y="5868486"/>
            <a:ext cx="9829800" cy="76091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FFFF"/>
              </a:solidFill>
              <a:latin typeface="Century Gothic" pitchFamily="34" charset="0"/>
              <a:cs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5906869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Проверку через реестр контролируемых лиц желательно проводить </a:t>
            </a:r>
          </a:p>
          <a:p>
            <a:r>
              <a:rPr lang="ru-RU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и после прохождения тестирования, статус мигранта может измениться</a:t>
            </a:r>
            <a:endParaRPr lang="ru-RU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льцо 7"/>
          <p:cNvSpPr/>
          <p:nvPr/>
        </p:nvSpPr>
        <p:spPr bwMode="auto">
          <a:xfrm>
            <a:off x="4572000" y="-144780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 bwMode="auto">
          <a:xfrm>
            <a:off x="-12420600" y="26670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2057400" y="342617"/>
            <a:ext cx="8183573" cy="80038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FFFF"/>
              </a:solidFill>
              <a:latin typeface="Century Gothic" pitchFamily="34" charset="0"/>
              <a:cs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405825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Направление на тестирование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36836" y="373097"/>
            <a:ext cx="615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 </a:t>
            </a:r>
            <a:endParaRPr lang="ru-RU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295400" y="1905000"/>
            <a:ext cx="9836254" cy="3428926"/>
          </a:xfrm>
          <a:prstGeom prst="roundRect">
            <a:avLst>
              <a:gd name="adj" fmla="val 7156"/>
            </a:avLst>
          </a:prstGeom>
          <a:solidFill>
            <a:srgbClr val="FFFFFF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6923" y="2133674"/>
            <a:ext cx="89614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</a:rPr>
              <a:t>После проверки достоверности документов ребенок направляется в тестирующую организацию</a:t>
            </a:r>
          </a:p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endParaRPr lang="ru-RU" sz="2000" dirty="0" smtClean="0"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</a:rPr>
              <a:t>Информация о направлении на тестировании направляется              по адресу , указанному в заявлении о приеме на обучение,              и в личный кабинет ЕПГУ</a:t>
            </a:r>
          </a:p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endParaRPr lang="ru-RU" sz="2000" dirty="0" smtClean="0"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</a:rPr>
              <a:t>Одновременно общеобразовательная организация уведомляет тестирующую организацию в электронной форме через ЕПГУ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Кольцо 14"/>
          <p:cNvSpPr/>
          <p:nvPr/>
        </p:nvSpPr>
        <p:spPr bwMode="auto">
          <a:xfrm>
            <a:off x="2530653" y="-16491785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ольцо 15"/>
          <p:cNvSpPr/>
          <p:nvPr/>
        </p:nvSpPr>
        <p:spPr bwMode="auto">
          <a:xfrm>
            <a:off x="-12933087" y="-914400"/>
            <a:ext cx="20427398" cy="20464670"/>
          </a:xfrm>
          <a:prstGeom prst="donut">
            <a:avLst>
              <a:gd name="adj" fmla="val 12027"/>
            </a:avLst>
          </a:prstGeom>
          <a:solidFill>
            <a:srgbClr val="00B4B1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1752600" y="1447800"/>
            <a:ext cx="8915400" cy="103382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4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Тестирующая организация </a:t>
            </a:r>
            <a:r>
              <a:rPr lang="ru-RU" sz="1400" b="1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 течение 3-х дней </a:t>
            </a:r>
            <a:r>
              <a:rPr lang="ru-RU" sz="14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после тестирования уведомляет </a:t>
            </a:r>
          </a:p>
          <a:p>
            <a:pPr algn="ctr" rtl="0"/>
            <a:r>
              <a:rPr lang="ru-RU" sz="14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образовательную организацию (школу) о результатах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1752600" y="2717423"/>
            <a:ext cx="8929902" cy="1328381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400" b="1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Информация о результатах тестирования и рассмотрения заявления о приеме </a:t>
            </a:r>
            <a:endParaRPr lang="ru-RU" sz="1400" b="1" spc="-5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rtl="0"/>
            <a:r>
              <a:rPr lang="ru-RU" sz="1400" b="1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на </a:t>
            </a:r>
            <a:r>
              <a:rPr lang="ru-RU" sz="1400" b="1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обучение направляется по адресу </a:t>
            </a:r>
            <a:r>
              <a:rPr lang="ru-RU" sz="14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(почтовый или электронный), указанному </a:t>
            </a:r>
            <a:endParaRPr lang="ru-RU" sz="1400" spc="-5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rtl="0"/>
            <a:r>
              <a:rPr lang="ru-RU" sz="14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 </a:t>
            </a:r>
            <a:r>
              <a:rPr lang="ru-RU" sz="14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заявлении </a:t>
            </a:r>
            <a:r>
              <a:rPr lang="ru-RU" sz="14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 </a:t>
            </a:r>
            <a:r>
              <a:rPr lang="ru-RU" sz="14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приеме на обучение, и в личный кабинет ЕПГУ</a:t>
            </a:r>
          </a:p>
        </p:txBody>
      </p:sp>
      <p:sp>
        <p:nvSpPr>
          <p:cNvPr id="39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1752600" y="4343401"/>
            <a:ext cx="8929902" cy="1378803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4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Руководитель  общеобразовательной организации издает распорядительный акт о приеме </a:t>
            </a:r>
            <a:endParaRPr lang="ru-RU" sz="1400" spc="-5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rtl="0"/>
            <a:r>
              <a:rPr lang="ru-RU" sz="14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на </a:t>
            </a:r>
            <a:r>
              <a:rPr lang="ru-RU" sz="14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обучение ребенка </a:t>
            </a:r>
            <a:r>
              <a:rPr lang="ru-RU" sz="1400" b="1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в течение 5 рабочих дней </a:t>
            </a:r>
            <a:r>
              <a:rPr lang="ru-RU" sz="14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после официального поступления информации </a:t>
            </a:r>
            <a:endParaRPr lang="ru-RU" sz="1400" spc="-5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rtl="0"/>
            <a:r>
              <a:rPr lang="ru-RU" sz="1400" spc="-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об </a:t>
            </a:r>
            <a:r>
              <a:rPr lang="ru-RU" sz="1400" spc="-5" dirty="0">
                <a:solidFill>
                  <a:schemeClr val="tx1"/>
                </a:solidFill>
                <a:latin typeface="Century Gothic" panose="020B0502020202020204" pitchFamily="34" charset="0"/>
              </a:rPr>
              <a:t>успешном прохождении тестирования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3878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entury Gothic" pitchFamily="34" charset="0"/>
                <a:cs typeface="Calibri"/>
              </a:rPr>
              <a:t>ПОСЛЕ</a:t>
            </a:r>
            <a:r>
              <a:rPr lang="ru-RU" sz="2800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Century Gothic" pitchFamily="34" charset="0"/>
                <a:cs typeface="Calibri"/>
              </a:rPr>
              <a:t>ПРОХОЖДЕНИЯ</a:t>
            </a:r>
            <a:r>
              <a:rPr lang="ru-RU" sz="2800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Century Gothic" pitchFamily="34" charset="0"/>
                <a:cs typeface="Calibri"/>
              </a:rPr>
              <a:t>ТЕСТИРОВАНИЯ</a:t>
            </a:r>
            <a:endParaRPr lang="ru-RU" sz="2800" b="1" dirty="0">
              <a:solidFill>
                <a:schemeClr val="tx1"/>
              </a:solidFill>
              <a:latin typeface="Century Gothic" pitchFamily="34" charset="0"/>
              <a:cs typeface="Calibri"/>
            </a:endParaRPr>
          </a:p>
        </p:txBody>
      </p:sp>
      <p:sp>
        <p:nvSpPr>
          <p:cNvPr id="19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467396" y="1377383"/>
            <a:ext cx="666204" cy="589410"/>
          </a:xfrm>
          <a:prstGeom prst="roundRect">
            <a:avLst>
              <a:gd name="adj" fmla="val 18556"/>
            </a:avLst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FFFF"/>
              </a:solidFill>
              <a:latin typeface="Century Gothic" pitchFamily="34" charset="0"/>
              <a:cs typeface="Calibri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510741" y="1295400"/>
            <a:ext cx="546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450229" y="2679986"/>
            <a:ext cx="666204" cy="589410"/>
          </a:xfrm>
          <a:prstGeom prst="roundRect">
            <a:avLst>
              <a:gd name="adj" fmla="val 18556"/>
            </a:avLst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FFFF"/>
              </a:solidFill>
              <a:latin typeface="Century Gothic" pitchFamily="34" charset="0"/>
              <a:cs typeface="Calibri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468755" y="2590800"/>
            <a:ext cx="546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450229" y="4284717"/>
            <a:ext cx="666204" cy="589410"/>
          </a:xfrm>
          <a:prstGeom prst="roundRect">
            <a:avLst>
              <a:gd name="adj" fmla="val 18556"/>
            </a:avLst>
          </a:prstGeom>
          <a:gradFill>
            <a:gsLst>
              <a:gs pos="0">
                <a:srgbClr val="00B050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FFFF"/>
              </a:solidFill>
              <a:latin typeface="Century Gothic" pitchFamily="34" charset="0"/>
              <a:cs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510741" y="4194701"/>
            <a:ext cx="523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54a4e15ded2349a570bafb99f4f95539b13e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781</Words>
  <Application>Microsoft Office PowerPoint</Application>
  <PresentationFormat>Широкоэкранный</PresentationFormat>
  <Paragraphs>93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Open Sans</vt:lpstr>
      <vt:lpstr>XO Oriel</vt:lpstr>
      <vt:lpstr>Тема Office</vt:lpstr>
      <vt:lpstr>1_Тема Office</vt:lpstr>
      <vt:lpstr>Презентация PowerPoint</vt:lpstr>
      <vt:lpstr>Презентация PowerPoint</vt:lpstr>
      <vt:lpstr>ПОРЯДОК ПРИЕМА НА ОБУЧЕНИЕ </vt:lpstr>
      <vt:lpstr>Перечень документов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89</cp:revision>
  <cp:lastPrinted>2025-03-26T12:20:29Z</cp:lastPrinted>
  <dcterms:created xsi:type="dcterms:W3CDTF">2025-03-17T06:45:18Z</dcterms:created>
  <dcterms:modified xsi:type="dcterms:W3CDTF">2025-03-31T12:51:40Z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2025-03-17T00:00:00Z</vt:filetime>
  </property>
  <property fmtid="{D5CDD505-2E9C-101B-9397-08002B2CF9AE}" pid="5" name="Producer">
    <vt:lpwstr>Microsoft® PowerPoint® 2010</vt:lpwstr>
  </property>
</Properties>
</file>