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1" r:id="rId3"/>
    <p:sldId id="268" r:id="rId4"/>
    <p:sldId id="257" r:id="rId5"/>
    <p:sldId id="29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31A"/>
    <a:srgbClr val="6EAA2E"/>
    <a:srgbClr val="256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41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49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79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8"/>
            <a:ext cx="8229600" cy="1894363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3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3"/>
            <a:ext cx="812800" cy="517524"/>
          </a:xfrm>
        </p:spPr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922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05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5"/>
            <a:ext cx="8229600" cy="2053591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1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FFF39D"/>
                </a:solidFill>
              </a:rPr>
              <a:pPr/>
              <a:t>19.06.2024</a:t>
            </a:fld>
            <a:endParaRPr lang="ru-RU">
              <a:solidFill>
                <a:srgbClr val="FFF39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>
              <a:solidFill>
                <a:srgbClr val="FFF39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3"/>
            <a:ext cx="812800" cy="517524"/>
          </a:xfrm>
        </p:spPr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058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8149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29409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67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25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392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106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35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48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707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707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63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0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18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27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6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2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9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9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9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4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D9C8D-2F01-498B-ADA0-6212266A29EF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1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AE42E-133F-49E9-98FA-05177F935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9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9565F5-A2EF-46D6-B8F3-A5DF16261846}" type="datetimeFigureOut">
              <a:rPr lang="ru-RU" smtClean="0">
                <a:solidFill>
                  <a:srgbClr val="575F6D"/>
                </a:solidFill>
              </a:rPr>
              <a:pPr/>
              <a:t>19.06.2024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1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79EA36-A60C-42EB-902E-113EC06965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55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45417" b="6427"/>
          <a:stretch/>
        </p:blipFill>
        <p:spPr>
          <a:xfrm>
            <a:off x="8941821" y="158328"/>
            <a:ext cx="928543" cy="83526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7" t="5760" b="13381"/>
          <a:stretch/>
        </p:blipFill>
        <p:spPr>
          <a:xfrm rot="16200000">
            <a:off x="7662496" y="2328496"/>
            <a:ext cx="5747238" cy="33117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9" t="3147" b="46853"/>
          <a:stretch/>
        </p:blipFill>
        <p:spPr>
          <a:xfrm rot="16200000">
            <a:off x="-602273" y="602307"/>
            <a:ext cx="2461844" cy="12573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69"/>
            <a:ext cx="12192000" cy="743673"/>
          </a:xfrm>
        </p:spPr>
        <p:txBody>
          <a:bodyPr>
            <a:noAutofit/>
          </a:bodyPr>
          <a:lstStyle/>
          <a:p>
            <a:pPr algn="ctr"/>
            <a:endParaRPr lang="ru-RU" sz="2000" b="1" dirty="0">
              <a:solidFill>
                <a:srgbClr val="19431A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9941" y="4923693"/>
            <a:ext cx="6567055" cy="993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 smtClean="0">
              <a:solidFill>
                <a:srgbClr val="19431A"/>
              </a:solidFill>
              <a:latin typeface="Century Gothic" panose="020B0502020202020204" pitchFamily="34" charset="0"/>
            </a:endParaRPr>
          </a:p>
          <a:p>
            <a:endParaRPr lang="ru-RU" sz="2000" b="1" dirty="0" smtClean="0">
              <a:solidFill>
                <a:srgbClr val="19431A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62541" y="6486231"/>
            <a:ext cx="2930503" cy="3718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rgbClr val="19431A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>
          <a:xfrm>
            <a:off x="-29499" y="0"/>
            <a:ext cx="12344401" cy="6858000"/>
            <a:chOff x="0" y="0"/>
            <a:chExt cx="12192000" cy="6858000"/>
          </a:xfrm>
        </p:grpSpPr>
        <p:pic>
          <p:nvPicPr>
            <p:cNvPr id="10" name="Image 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0476710" cy="6858000"/>
            </a:xfrm>
            <a:prstGeom prst="rect">
              <a:avLst/>
            </a:prstGeom>
          </p:spPr>
        </p:pic>
        <p:pic>
          <p:nvPicPr>
            <p:cNvPr id="11" name="Image 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92403" y="422498"/>
              <a:ext cx="6519774" cy="6214275"/>
            </a:xfrm>
            <a:prstGeom prst="rect">
              <a:avLst/>
            </a:prstGeom>
          </p:spPr>
        </p:pic>
        <p:pic>
          <p:nvPicPr>
            <p:cNvPr id="12" name="Image 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8300" y="0"/>
              <a:ext cx="2000204" cy="195499"/>
            </a:xfrm>
            <a:prstGeom prst="rect">
              <a:avLst/>
            </a:prstGeom>
          </p:spPr>
        </p:pic>
        <p:pic>
          <p:nvPicPr>
            <p:cNvPr id="13" name="Image 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43566" y="0"/>
              <a:ext cx="2648433" cy="1199370"/>
            </a:xfrm>
            <a:prstGeom prst="rect">
              <a:avLst/>
            </a:prstGeom>
          </p:spPr>
        </p:pic>
        <p:pic>
          <p:nvPicPr>
            <p:cNvPr id="14" name="Image 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477500" y="0"/>
              <a:ext cx="1714500" cy="6845300"/>
            </a:xfrm>
            <a:prstGeom prst="rect">
              <a:avLst/>
            </a:prstGeom>
          </p:spPr>
        </p:pic>
        <p:pic>
          <p:nvPicPr>
            <p:cNvPr id="15" name="Image 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756900" y="914400"/>
              <a:ext cx="1231646" cy="301749"/>
            </a:xfrm>
            <a:prstGeom prst="rect">
              <a:avLst/>
            </a:prstGeom>
          </p:spPr>
        </p:pic>
        <p:sp>
          <p:nvSpPr>
            <p:cNvPr id="16" name="Graphic 8"/>
            <p:cNvSpPr/>
            <p:nvPr/>
          </p:nvSpPr>
          <p:spPr>
            <a:xfrm>
              <a:off x="9067800" y="6515555"/>
              <a:ext cx="2858135" cy="1270"/>
            </a:xfrm>
            <a:custGeom>
              <a:avLst/>
              <a:gdLst/>
              <a:ahLst/>
              <a:cxnLst/>
              <a:rect l="l" t="t" r="r" b="b"/>
              <a:pathLst>
                <a:path w="2858135">
                  <a:moveTo>
                    <a:pt x="0" y="0"/>
                  </a:moveTo>
                  <a:lnTo>
                    <a:pt x="2857751" y="0"/>
                  </a:lnTo>
                </a:path>
              </a:pathLst>
            </a:custGeom>
            <a:ln w="4445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17" name="Image 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33100" y="5689599"/>
              <a:ext cx="1144506" cy="825514"/>
            </a:xfrm>
            <a:prstGeom prst="rect">
              <a:avLst/>
            </a:prstGeom>
          </p:spPr>
        </p:pic>
      </p:grpSp>
      <p:sp>
        <p:nvSpPr>
          <p:cNvPr id="18" name="Прямоугольник 17"/>
          <p:cNvSpPr/>
          <p:nvPr/>
        </p:nvSpPr>
        <p:spPr>
          <a:xfrm>
            <a:off x="781665" y="1305342"/>
            <a:ext cx="908869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Муниципальное бюджетное  общеобразовательное учреждение </a:t>
            </a:r>
          </a:p>
          <a:p>
            <a:pPr algn="ctr"/>
            <a:r>
              <a:rPr lang="ru-RU" b="1" dirty="0" smtClean="0"/>
              <a:t>«Гимназия № 11 города </a:t>
            </a:r>
            <a:r>
              <a:rPr lang="ru-RU" b="1" dirty="0"/>
              <a:t>Е</a:t>
            </a:r>
            <a:r>
              <a:rPr lang="ru-RU" b="1" dirty="0" smtClean="0"/>
              <a:t>льца»</a:t>
            </a:r>
          </a:p>
          <a:p>
            <a:pPr algn="ctr"/>
            <a:endParaRPr lang="ru-RU" b="1" dirty="0" smtClean="0"/>
          </a:p>
          <a:p>
            <a:pPr algn="ctr"/>
            <a:r>
              <a:rPr lang="ru-RU" sz="2000" b="1" dirty="0" smtClean="0"/>
              <a:t>Инновационная </a:t>
            </a:r>
            <a:r>
              <a:rPr lang="ru-RU" sz="2000" b="1" dirty="0"/>
              <a:t>площадка ГАУ ДПО ЛО «ИРО</a:t>
            </a:r>
            <a:r>
              <a:rPr lang="ru-RU" sz="2000" b="1" dirty="0" smtClean="0"/>
              <a:t>»</a:t>
            </a:r>
          </a:p>
          <a:p>
            <a:pPr algn="ctr"/>
            <a:endParaRPr lang="ru-RU" b="1" dirty="0"/>
          </a:p>
          <a:p>
            <a:pPr algn="ctr"/>
            <a:r>
              <a:rPr lang="ru-RU" sz="2000" b="1" dirty="0"/>
              <a:t>"Эффективные практики классного руководителя в контексте реализации Федеральной рабочей программы воспитания: практика индивидуального сопровождения волонтерами-старшеклассниками детей младшего школьного возраста средствами кукольного театра".</a:t>
            </a:r>
          </a:p>
          <a:p>
            <a:endParaRPr lang="ru-RU" b="1" dirty="0"/>
          </a:p>
          <a:p>
            <a:r>
              <a:rPr lang="ru-RU" b="1" dirty="0"/>
              <a:t>Срок работы площадки: январь 2024- январь 2026</a:t>
            </a:r>
          </a:p>
          <a:p>
            <a:endParaRPr lang="ru-RU" b="1" dirty="0"/>
          </a:p>
          <a:p>
            <a:r>
              <a:rPr lang="ru-RU" b="1" dirty="0"/>
              <a:t>Букина Елена Михайловна,</a:t>
            </a:r>
          </a:p>
          <a:p>
            <a:r>
              <a:rPr lang="ru-RU" b="1" dirty="0"/>
              <a:t>заместитель директора</a:t>
            </a:r>
          </a:p>
          <a:p>
            <a:r>
              <a:rPr lang="ru-RU" b="1" dirty="0"/>
              <a:t>МБОУ «Гимназия № 11 города Ельца»</a:t>
            </a:r>
          </a:p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19.06.2024</a:t>
            </a:r>
          </a:p>
        </p:txBody>
      </p:sp>
    </p:spTree>
    <p:extLst>
      <p:ext uri="{BB962C8B-B14F-4D97-AF65-F5344CB8AC3E}">
        <p14:creationId xmlns:p14="http://schemas.microsoft.com/office/powerpoint/2010/main" val="35508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7" t="5760" b="13381"/>
          <a:stretch/>
        </p:blipFill>
        <p:spPr>
          <a:xfrm rot="16200000">
            <a:off x="7662496" y="2328496"/>
            <a:ext cx="5747238" cy="33117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45417" b="6427"/>
          <a:stretch/>
        </p:blipFill>
        <p:spPr>
          <a:xfrm>
            <a:off x="8941821" y="158328"/>
            <a:ext cx="928543" cy="8352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9" t="3147" b="46853"/>
          <a:stretch/>
        </p:blipFill>
        <p:spPr>
          <a:xfrm rot="16200000">
            <a:off x="-602273" y="602307"/>
            <a:ext cx="2461844" cy="12573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69"/>
            <a:ext cx="12192000" cy="743673"/>
          </a:xfrm>
        </p:spPr>
        <p:txBody>
          <a:bodyPr>
            <a:noAutofit/>
          </a:bodyPr>
          <a:lstStyle/>
          <a:p>
            <a:pPr algn="ctr"/>
            <a:endParaRPr lang="ru-RU" sz="2000" b="1" dirty="0">
              <a:solidFill>
                <a:srgbClr val="19431A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78006" y="2134191"/>
            <a:ext cx="2686047" cy="25409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18941" y="4259556"/>
            <a:ext cx="2310135" cy="1345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Group 1"/>
          <p:cNvGrpSpPr>
            <a:grpSpLocks/>
          </p:cNvGrpSpPr>
          <p:nvPr/>
        </p:nvGrpSpPr>
        <p:grpSpPr>
          <a:xfrm>
            <a:off x="-15540" y="35"/>
            <a:ext cx="12192000" cy="6858000"/>
            <a:chOff x="0" y="0"/>
            <a:chExt cx="12192000" cy="6858000"/>
          </a:xfrm>
        </p:grpSpPr>
        <p:pic>
          <p:nvPicPr>
            <p:cNvPr id="18" name="Image 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0476710" cy="6858000"/>
            </a:xfrm>
            <a:prstGeom prst="rect">
              <a:avLst/>
            </a:prstGeom>
          </p:spPr>
        </p:pic>
        <p:pic>
          <p:nvPicPr>
            <p:cNvPr id="19" name="Image 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92403" y="422499"/>
              <a:ext cx="6519774" cy="5970816"/>
            </a:xfrm>
            <a:prstGeom prst="rect">
              <a:avLst/>
            </a:prstGeom>
          </p:spPr>
        </p:pic>
        <p:pic>
          <p:nvPicPr>
            <p:cNvPr id="20" name="Image 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8300" y="0"/>
              <a:ext cx="2000204" cy="195499"/>
            </a:xfrm>
            <a:prstGeom prst="rect">
              <a:avLst/>
            </a:prstGeom>
          </p:spPr>
        </p:pic>
        <p:pic>
          <p:nvPicPr>
            <p:cNvPr id="21" name="Image 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43566" y="0"/>
              <a:ext cx="2648433" cy="1199370"/>
            </a:xfrm>
            <a:prstGeom prst="rect">
              <a:avLst/>
            </a:prstGeom>
          </p:spPr>
        </p:pic>
        <p:pic>
          <p:nvPicPr>
            <p:cNvPr id="22" name="Image 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477500" y="0"/>
              <a:ext cx="1714500" cy="6845300"/>
            </a:xfrm>
            <a:prstGeom prst="rect">
              <a:avLst/>
            </a:prstGeom>
          </p:spPr>
        </p:pic>
        <p:pic>
          <p:nvPicPr>
            <p:cNvPr id="23" name="Image 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756900" y="914400"/>
              <a:ext cx="1231646" cy="301749"/>
            </a:xfrm>
            <a:prstGeom prst="rect">
              <a:avLst/>
            </a:prstGeom>
          </p:spPr>
        </p:pic>
        <p:sp>
          <p:nvSpPr>
            <p:cNvPr id="24" name="Graphic 8"/>
            <p:cNvSpPr/>
            <p:nvPr/>
          </p:nvSpPr>
          <p:spPr>
            <a:xfrm>
              <a:off x="9067800" y="6515555"/>
              <a:ext cx="2858135" cy="1270"/>
            </a:xfrm>
            <a:custGeom>
              <a:avLst/>
              <a:gdLst/>
              <a:ahLst/>
              <a:cxnLst/>
              <a:rect l="l" t="t" r="r" b="b"/>
              <a:pathLst>
                <a:path w="2858135">
                  <a:moveTo>
                    <a:pt x="0" y="0"/>
                  </a:moveTo>
                  <a:lnTo>
                    <a:pt x="2857751" y="0"/>
                  </a:lnTo>
                </a:path>
              </a:pathLst>
            </a:custGeom>
            <a:ln w="4445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25" name="Image 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33100" y="5689599"/>
              <a:ext cx="1144506" cy="825514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366307" y="714944"/>
            <a:ext cx="100575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1600" dirty="0">
                <a:solidFill>
                  <a:srgbClr val="FF0000"/>
                </a:solidFill>
              </a:rPr>
              <a:t>Программа деятельности инновационной площадки </a:t>
            </a:r>
          </a:p>
          <a:p>
            <a:endParaRPr lang="ru-RU" sz="1400" dirty="0"/>
          </a:p>
          <a:p>
            <a:r>
              <a:rPr lang="ru-RU" sz="1400" b="1" dirty="0"/>
              <a:t>Цель  проекта:</a:t>
            </a:r>
            <a:r>
              <a:rPr lang="ru-RU" sz="1400" dirty="0"/>
              <a:t>	приобщение обучающихся к базовым национальным ценностям российского общества в контексте формирования у детей и подростков российской гражданской идентичности</a:t>
            </a:r>
          </a:p>
          <a:p>
            <a:endParaRPr lang="ru-RU" sz="1400" dirty="0"/>
          </a:p>
          <a:p>
            <a:r>
              <a:rPr lang="ru-RU" sz="1400" b="1" dirty="0"/>
              <a:t>Задачи проекта:</a:t>
            </a:r>
          </a:p>
          <a:p>
            <a:r>
              <a:rPr lang="ru-RU" sz="1400" dirty="0"/>
              <a:t>1.Разработать сценарии кукольных спектаклей по мотивам русских сказок, связанных с традиционной культурой народов России.</a:t>
            </a:r>
          </a:p>
          <a:p>
            <a:r>
              <a:rPr lang="ru-RU" sz="1400" dirty="0"/>
              <a:t>2.Увеличить число волонтеров-старшеклассников и учащихся начальных классов участвующих в постановке кукольных спектаклей</a:t>
            </a:r>
          </a:p>
          <a:p>
            <a:r>
              <a:rPr lang="ru-RU" sz="1400" dirty="0"/>
              <a:t>3. Провести диагностику адаптации первоклассников к школе, развития навыков противодействия агрессии у обучающихся (входная диагностика, промежуточная, итоговая).</a:t>
            </a:r>
          </a:p>
          <a:p>
            <a:endParaRPr lang="ru-RU" sz="1400" dirty="0"/>
          </a:p>
          <a:p>
            <a:r>
              <a:rPr lang="ru-RU" sz="1400" b="1" dirty="0"/>
              <a:t>Основная идея проекта-</a:t>
            </a:r>
          </a:p>
          <a:p>
            <a:r>
              <a:rPr lang="ru-RU" sz="1400" dirty="0"/>
              <a:t>простым языком сказок донести до детей исторические и национально-культурные традиции нашей страны, истинные человеческие ценности: добро, справедливость, честность, верность, дружба.</a:t>
            </a:r>
          </a:p>
          <a:p>
            <a:endParaRPr lang="ru-RU" sz="1400" dirty="0"/>
          </a:p>
          <a:p>
            <a:r>
              <a:rPr lang="ru-RU" sz="1400" b="1" dirty="0"/>
              <a:t>Новизна проекта: </a:t>
            </a:r>
            <a:r>
              <a:rPr lang="ru-RU" sz="1400" dirty="0"/>
              <a:t>использование практики индивидуального сопровождения волонтерами-старшеклассниками детей младшего школьного возраста средствами кукольного театра.</a:t>
            </a:r>
          </a:p>
          <a:p>
            <a:endParaRPr lang="ru-RU" sz="1400" dirty="0"/>
          </a:p>
          <a:p>
            <a:r>
              <a:rPr lang="ru-RU" sz="1400" b="1" dirty="0"/>
              <a:t>Социальные партнеры проекта:</a:t>
            </a:r>
          </a:p>
          <a:p>
            <a:r>
              <a:rPr lang="ru-RU" sz="1400" dirty="0"/>
              <a:t>МБУ «Елецкая телевизионная и радиовещательная компания»;</a:t>
            </a:r>
          </a:p>
          <a:p>
            <a:r>
              <a:rPr lang="ru-RU" sz="1400" dirty="0"/>
              <a:t>МАУ Драматический театр города Ельца «Бенефис»;</a:t>
            </a:r>
          </a:p>
          <a:p>
            <a:r>
              <a:rPr lang="ru-RU" sz="1400" dirty="0"/>
              <a:t>ОБУК «Липецкий государственный театр кукол»:</a:t>
            </a:r>
          </a:p>
          <a:p>
            <a:r>
              <a:rPr lang="ru-RU" sz="1400" dirty="0"/>
              <a:t>Липецкая областная детская газета «Золотой ключик».</a:t>
            </a:r>
          </a:p>
        </p:txBody>
      </p:sp>
    </p:spTree>
    <p:extLst>
      <p:ext uri="{BB962C8B-B14F-4D97-AF65-F5344CB8AC3E}">
        <p14:creationId xmlns:p14="http://schemas.microsoft.com/office/powerpoint/2010/main" val="22986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45417" b="6427"/>
          <a:stretch/>
        </p:blipFill>
        <p:spPr>
          <a:xfrm>
            <a:off x="8941821" y="158328"/>
            <a:ext cx="928543" cy="83526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7" t="5760" b="13381"/>
          <a:stretch/>
        </p:blipFill>
        <p:spPr>
          <a:xfrm rot="16200000">
            <a:off x="7662496" y="2328496"/>
            <a:ext cx="5747238" cy="33117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9" t="3147" b="46853"/>
          <a:stretch/>
        </p:blipFill>
        <p:spPr>
          <a:xfrm rot="16200000">
            <a:off x="-602273" y="602307"/>
            <a:ext cx="2461844" cy="12573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69"/>
            <a:ext cx="12192000" cy="743673"/>
          </a:xfrm>
        </p:spPr>
        <p:txBody>
          <a:bodyPr>
            <a:noAutofit/>
          </a:bodyPr>
          <a:lstStyle/>
          <a:p>
            <a:pPr algn="ctr"/>
            <a:endParaRPr lang="ru-RU" sz="2000" b="1" dirty="0">
              <a:solidFill>
                <a:srgbClr val="19431A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2033591" y="1288135"/>
            <a:ext cx="6228" cy="446261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3" name="Group 1"/>
          <p:cNvGrpSpPr>
            <a:grpSpLocks/>
          </p:cNvGrpSpPr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5" name="Image 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0476710" cy="6858000"/>
            </a:xfrm>
            <a:prstGeom prst="rect">
              <a:avLst/>
            </a:prstGeom>
          </p:spPr>
        </p:pic>
        <p:pic>
          <p:nvPicPr>
            <p:cNvPr id="16" name="Image 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92403" y="422499"/>
              <a:ext cx="6519774" cy="5970816"/>
            </a:xfrm>
            <a:prstGeom prst="rect">
              <a:avLst/>
            </a:prstGeom>
          </p:spPr>
        </p:pic>
        <p:pic>
          <p:nvPicPr>
            <p:cNvPr id="18" name="Image 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8300" y="0"/>
              <a:ext cx="2000204" cy="195499"/>
            </a:xfrm>
            <a:prstGeom prst="rect">
              <a:avLst/>
            </a:prstGeom>
          </p:spPr>
        </p:pic>
        <p:pic>
          <p:nvPicPr>
            <p:cNvPr id="19" name="Image 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43566" y="0"/>
              <a:ext cx="2648433" cy="1199370"/>
            </a:xfrm>
            <a:prstGeom prst="rect">
              <a:avLst/>
            </a:prstGeom>
          </p:spPr>
        </p:pic>
        <p:pic>
          <p:nvPicPr>
            <p:cNvPr id="20" name="Image 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477500" y="0"/>
              <a:ext cx="1714500" cy="6845300"/>
            </a:xfrm>
            <a:prstGeom prst="rect">
              <a:avLst/>
            </a:prstGeom>
          </p:spPr>
        </p:pic>
        <p:pic>
          <p:nvPicPr>
            <p:cNvPr id="21" name="Image 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756900" y="914400"/>
              <a:ext cx="1231646" cy="301749"/>
            </a:xfrm>
            <a:prstGeom prst="rect">
              <a:avLst/>
            </a:prstGeom>
          </p:spPr>
        </p:pic>
        <p:sp>
          <p:nvSpPr>
            <p:cNvPr id="22" name="Graphic 8"/>
            <p:cNvSpPr/>
            <p:nvPr/>
          </p:nvSpPr>
          <p:spPr>
            <a:xfrm>
              <a:off x="9067800" y="6515555"/>
              <a:ext cx="2858135" cy="1270"/>
            </a:xfrm>
            <a:custGeom>
              <a:avLst/>
              <a:gdLst/>
              <a:ahLst/>
              <a:cxnLst/>
              <a:rect l="l" t="t" r="r" b="b"/>
              <a:pathLst>
                <a:path w="2858135">
                  <a:moveTo>
                    <a:pt x="0" y="0"/>
                  </a:moveTo>
                  <a:lnTo>
                    <a:pt x="2857751" y="0"/>
                  </a:lnTo>
                </a:path>
              </a:pathLst>
            </a:custGeom>
            <a:ln w="4445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23" name="Image 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33100" y="5689599"/>
              <a:ext cx="1144506" cy="825514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597033" y="97749"/>
            <a:ext cx="970266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Этапы, содержание и методы деятельности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b="1" dirty="0" smtClean="0"/>
              <a:t>1 </a:t>
            </a:r>
            <a:r>
              <a:rPr lang="ru-RU" b="1" dirty="0"/>
              <a:t>этап. Информационный этап:</a:t>
            </a:r>
          </a:p>
          <a:p>
            <a:r>
              <a:rPr lang="ru-RU" dirty="0"/>
              <a:t>(январь 2024- март2024)</a:t>
            </a:r>
          </a:p>
          <a:p>
            <a:r>
              <a:rPr lang="ru-RU" dirty="0"/>
              <a:t>организация рекламной кампании</a:t>
            </a:r>
          </a:p>
          <a:p>
            <a:r>
              <a:rPr lang="ru-RU" b="1" dirty="0"/>
              <a:t>2 этап. Подготовительный</a:t>
            </a:r>
          </a:p>
          <a:p>
            <a:r>
              <a:rPr lang="ru-RU" dirty="0"/>
              <a:t>(март 2024-август 2024):</a:t>
            </a:r>
          </a:p>
          <a:p>
            <a:r>
              <a:rPr lang="ru-RU" dirty="0"/>
              <a:t>разработка сценарного плана показа кукольных спектаклей, репетиции спектаклей </a:t>
            </a:r>
          </a:p>
          <a:p>
            <a:r>
              <a:rPr lang="ru-RU" b="1" dirty="0"/>
              <a:t>3 этап. Основной этап </a:t>
            </a:r>
          </a:p>
          <a:p>
            <a:r>
              <a:rPr lang="ru-RU" dirty="0"/>
              <a:t>(август 2024 –август 2025): </a:t>
            </a:r>
          </a:p>
          <a:p>
            <a:r>
              <a:rPr lang="ru-RU" dirty="0"/>
              <a:t>- демонстрация спектаклей (3 раза в квартал);</a:t>
            </a:r>
          </a:p>
          <a:p>
            <a:r>
              <a:rPr lang="ru-RU" dirty="0"/>
              <a:t>- развитие </a:t>
            </a:r>
            <a:r>
              <a:rPr lang="ru-RU" dirty="0" smtClean="0"/>
              <a:t>навыков </a:t>
            </a:r>
            <a:r>
              <a:rPr lang="ru-RU" dirty="0"/>
              <a:t>противодействия агрессии средствами кукольного театра;</a:t>
            </a:r>
          </a:p>
          <a:p>
            <a:r>
              <a:rPr lang="ru-RU" dirty="0"/>
              <a:t>- достижение высокой степени адаптации первоклассников к школе.</a:t>
            </a:r>
          </a:p>
          <a:p>
            <a:endParaRPr lang="ru-RU" dirty="0"/>
          </a:p>
          <a:p>
            <a:pPr algn="ctr"/>
            <a:r>
              <a:rPr lang="ru-RU" b="1" dirty="0"/>
              <a:t>Результаты </a:t>
            </a:r>
          </a:p>
          <a:p>
            <a:r>
              <a:rPr lang="ru-RU" b="1" dirty="0" smtClean="0"/>
              <a:t>Качественные </a:t>
            </a:r>
            <a:r>
              <a:rPr lang="ru-RU" b="1" dirty="0"/>
              <a:t>результаты:</a:t>
            </a:r>
          </a:p>
          <a:p>
            <a:r>
              <a:rPr lang="ru-RU" dirty="0"/>
              <a:t>1.Увеличение доли гимназистов, участвующих в подготовке кукольных спектаклей на 25% от общего числа гимназистов, участвующих в подготовке кукольных спектаклей;</a:t>
            </a:r>
          </a:p>
          <a:p>
            <a:r>
              <a:rPr lang="ru-RU" b="1" dirty="0"/>
              <a:t>Количественные результаты:</a:t>
            </a:r>
          </a:p>
          <a:p>
            <a:r>
              <a:rPr lang="ru-RU" dirty="0"/>
              <a:t>1.Внедрена в практику работы кукольного театра система подготовки волонтеров-старшеклассников, способных сопровождать детей младших классов в постановке кукольных спектаклей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9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5573" y="55239"/>
            <a:ext cx="9637216" cy="1296144"/>
          </a:xfrm>
        </p:spPr>
        <p:txBody>
          <a:bodyPr>
            <a:norm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1"/>
          <p:cNvGrpSpPr>
            <a:grpSpLocks/>
          </p:cNvGrpSpPr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Image 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476710" cy="6858000"/>
            </a:xfrm>
            <a:prstGeom prst="rect">
              <a:avLst/>
            </a:prstGeom>
          </p:spPr>
        </p:pic>
        <p:pic>
          <p:nvPicPr>
            <p:cNvPr id="9" name="Image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2403" y="422499"/>
              <a:ext cx="6519774" cy="5970816"/>
            </a:xfrm>
            <a:prstGeom prst="rect">
              <a:avLst/>
            </a:prstGeom>
          </p:spPr>
        </p:pic>
        <p:pic>
          <p:nvPicPr>
            <p:cNvPr id="10" name="Image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8300" y="0"/>
              <a:ext cx="2000204" cy="195499"/>
            </a:xfrm>
            <a:prstGeom prst="rect">
              <a:avLst/>
            </a:prstGeom>
          </p:spPr>
        </p:pic>
        <p:pic>
          <p:nvPicPr>
            <p:cNvPr id="11" name="Image 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43566" y="0"/>
              <a:ext cx="2648433" cy="1199370"/>
            </a:xfrm>
            <a:prstGeom prst="rect">
              <a:avLst/>
            </a:prstGeom>
          </p:spPr>
        </p:pic>
        <p:pic>
          <p:nvPicPr>
            <p:cNvPr id="12" name="Image 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477500" y="0"/>
              <a:ext cx="1714500" cy="6845300"/>
            </a:xfrm>
            <a:prstGeom prst="rect">
              <a:avLst/>
            </a:prstGeom>
          </p:spPr>
        </p:pic>
        <p:pic>
          <p:nvPicPr>
            <p:cNvPr id="13" name="Image 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756900" y="914400"/>
              <a:ext cx="1231646" cy="301749"/>
            </a:xfrm>
            <a:prstGeom prst="rect">
              <a:avLst/>
            </a:prstGeom>
          </p:spPr>
        </p:pic>
        <p:sp>
          <p:nvSpPr>
            <p:cNvPr id="14" name="Graphic 8"/>
            <p:cNvSpPr/>
            <p:nvPr/>
          </p:nvSpPr>
          <p:spPr>
            <a:xfrm>
              <a:off x="9067800" y="6515555"/>
              <a:ext cx="2858135" cy="1270"/>
            </a:xfrm>
            <a:custGeom>
              <a:avLst/>
              <a:gdLst/>
              <a:ahLst/>
              <a:cxnLst/>
              <a:rect l="l" t="t" r="r" b="b"/>
              <a:pathLst>
                <a:path w="2858135">
                  <a:moveTo>
                    <a:pt x="0" y="0"/>
                  </a:moveTo>
                  <a:lnTo>
                    <a:pt x="2857751" y="0"/>
                  </a:lnTo>
                </a:path>
              </a:pathLst>
            </a:custGeom>
            <a:ln w="4445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15" name="Image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33100" y="5689599"/>
              <a:ext cx="1144506" cy="825514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4380711" y="207006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Значимые мероприятия для региональной системы образования и публикации</a:t>
            </a:r>
          </a:p>
          <a:p>
            <a:endParaRPr lang="ru-RU" dirty="0"/>
          </a:p>
          <a:p>
            <a:r>
              <a:rPr lang="ru-RU" dirty="0"/>
              <a:t>Творческий коллектив кукольного театра «Петрушка» успешно прошел  квалификационный отбор Всероссийского проекта «Школьная классика».</a:t>
            </a:r>
          </a:p>
          <a:p>
            <a:r>
              <a:rPr lang="ru-RU" dirty="0"/>
              <a:t>Организатором Проекта является РДДМ «Движение первых», </a:t>
            </a:r>
            <a:r>
              <a:rPr lang="ru-RU" dirty="0" err="1"/>
              <a:t>соорганизатором</a:t>
            </a:r>
            <a:r>
              <a:rPr lang="ru-RU" dirty="0"/>
              <a:t> – «Театральный институт имени Бориса Щукина при Государственном академическом театре имени Евгения Вахтангова» </a:t>
            </a:r>
          </a:p>
          <a:p>
            <a:r>
              <a:rPr lang="ru-RU" dirty="0"/>
              <a:t>Проект реализуется с 16 сентября 2023 года по 30 августа 2024 года.</a:t>
            </a:r>
          </a:p>
          <a:p>
            <a:r>
              <a:rPr lang="ru-RU" dirty="0"/>
              <a:t>•	https://gimnaziya11.ru/page/shkolnyy-teatr/s2981/</a:t>
            </a:r>
          </a:p>
          <a:p>
            <a:r>
              <a:rPr lang="ru-RU" dirty="0"/>
              <a:t>•	https://gimnaziya11.ru/page/shkolnyy-teatr/nashi-dostizheniya/e39341/</a:t>
            </a:r>
          </a:p>
          <a:p>
            <a:r>
              <a:rPr lang="ru-RU" dirty="0"/>
              <a:t>•	https://gimnaziya11.ru/page/shkolnyy-teatr/fotogalereya/e39347/</a:t>
            </a:r>
          </a:p>
          <a:p>
            <a:r>
              <a:rPr lang="ru-RU" dirty="0"/>
              <a:t>•	https://gimnaziya11.ru/page/shkolnyy-teatr/videoarkhiv/s2992/</a:t>
            </a:r>
          </a:p>
          <a:p>
            <a:r>
              <a:rPr lang="ru-RU" dirty="0"/>
              <a:t>•	https://gimnaziya11.ru/page/shkolnyy-teatr/pozdravlyaem-s-pobedoy-/e39455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811" y="101859"/>
            <a:ext cx="4131918" cy="2657619"/>
          </a:xfrm>
          <a:prstGeom prst="rect">
            <a:avLst/>
          </a:prstGeom>
        </p:spPr>
      </p:pic>
      <p:pic>
        <p:nvPicPr>
          <p:cNvPr id="18" name="Picture 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509" y="3224164"/>
            <a:ext cx="1333500" cy="2520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Picture 3" descr="диплом_00002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09" y="3136851"/>
            <a:ext cx="1424305" cy="26955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" name="Рисунок 19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059" y="3136851"/>
            <a:ext cx="1485900" cy="2678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2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144</Words>
  <Application>Microsoft Office PowerPoint</Application>
  <PresentationFormat>Широкоэкранный</PresentationFormat>
  <Paragraphs>62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Century Schoolbook</vt:lpstr>
      <vt:lpstr>Times New Roman</vt:lpstr>
      <vt:lpstr>Wingdings</vt:lpstr>
      <vt:lpstr>Wingdings 2</vt:lpstr>
      <vt:lpstr>Тема Office</vt:lpstr>
      <vt:lpstr>1_Эркер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ЗамУО</dc:creator>
  <cp:lastModifiedBy>Zavuch</cp:lastModifiedBy>
  <cp:revision>78</cp:revision>
  <dcterms:created xsi:type="dcterms:W3CDTF">2021-08-23T12:43:13Z</dcterms:created>
  <dcterms:modified xsi:type="dcterms:W3CDTF">2024-06-19T07:43:05Z</dcterms:modified>
</cp:coreProperties>
</file>