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5" r:id="rId6"/>
    <p:sldId id="266" r:id="rId7"/>
    <p:sldId id="267" r:id="rId8"/>
    <p:sldId id="268" r:id="rId9"/>
    <p:sldId id="269" r:id="rId10"/>
    <p:sldId id="261" r:id="rId11"/>
    <p:sldId id="270" r:id="rId12"/>
    <p:sldId id="271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2E"/>
    <a:srgbClr val="F2A700"/>
    <a:srgbClr val="FF3809"/>
    <a:srgbClr val="C08500"/>
    <a:srgbClr val="3D615E"/>
    <a:srgbClr val="4A7672"/>
    <a:srgbClr val="92BBB7"/>
    <a:srgbClr val="AC7700"/>
    <a:srgbClr val="FFCE65"/>
    <a:srgbClr val="FF5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D25A9A-4588-F950-15AF-937F795AC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C0F4C0-E091-A02A-D498-287575D9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28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D615E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2FF636-EAE4-BB90-6DAC-F208C86A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51"/>
            <a:ext cx="9144000" cy="7708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08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9DEA6-0D43-EAA5-9772-F327A16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37A9CA-7EE9-FDBD-18C5-789F952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AED3E4-7070-60FA-BE9D-154D14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529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B08A7-43AF-E76D-8BA8-85829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56426A-677C-E18E-047B-E1407D83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81C7E2-0ECF-266C-6645-666A7DDF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63812-BBDB-1132-77E9-18DCB92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2A74AB-F6B9-D610-E9B2-186A78A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42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FCF4AF-A827-0D51-17F4-89774A9D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0E2A35-41BA-F516-C251-EA551E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872F5-BC5D-D839-E315-5CFB72B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C74A1E-333E-7E3C-F452-D7D94E3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7CA703-AD0A-1741-02BC-3F9D5CE4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167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4E9FD6-471F-7AB8-0AE8-82B25BB8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885101-1B29-3AD7-901C-A00DD833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C61163-4E90-987D-5F9C-A480D6C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52BA18-474E-BCBB-034E-7865B7F1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24B9E-A8C2-3562-1A8F-0E5346A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69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0D2A3-3F6C-6939-2878-0EAE4B2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DBBCE6-69E4-A973-E95E-6D82130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8DE9A9-84C5-5FDB-6F71-1926140C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F8C557-803E-78D5-67EE-C47E8DE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5E29A-7F00-A7F2-D3FD-72C6846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05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37ACDF-AABE-1E29-7CA1-4181F46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AE7B99-9866-765E-51B5-A160D072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EFC735-9C92-33C4-CB27-28192C1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90C563-D8D3-4A61-99B0-7629113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BEDDF3-CE4A-ED6D-97BA-DDD50E3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E49543-9736-8E7D-49C9-CBF2EE07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93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07B37-EFC5-016D-E633-F8D4145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4A2552-4E03-4F13-C57D-1835344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6F37C0-B8A2-5FDB-65F3-3037643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8CC84B-14B8-6224-6865-B54FC32FA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11F1BB-5D1D-7C41-A3F9-0BE3649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135937-DE84-D594-266C-F2327F9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A01070-3C01-F0D8-1B99-1C82E27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B4BB968-51C7-D0F3-E8DF-4896C9D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AA0F14-3B6F-2216-BD66-A58F455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3D3BED4-F4B4-CAC5-B220-9109229C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48B434-CAEE-C91F-E1F7-28A555C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B469EE-F053-0AD2-2716-9783721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385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8DE3E20-4CBE-56E2-4155-AD03116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46CAF5-BC96-9D37-926C-697F710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A3200E-13FF-E654-CF5E-6D4DBE5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4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62C23-9938-47AC-347B-2F95530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010739-720D-60CE-4B14-8ED9E1E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5B897A-A13E-BEB4-72C0-7707CB07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9837B4-C988-E07B-E3F4-89FDB12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A46F2C-43D2-F901-6E8E-DCEF643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6B9DB4-8B25-ADC6-8FA0-9A7DB73F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580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4C891-7065-88A8-43A8-96D9D02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24D8D8-539A-706E-339B-4A981AF18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242E42-4474-8264-6B5C-77BE8C76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F29A36-0C66-5B35-424B-99AE889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B1A4CB-776E-ECA2-15C5-5421DD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A049A5-218E-4FD0-D648-9991B86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76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F4D78A-B50F-94B9-8230-DEB2A9DF2F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7EFCD6-5BC6-6749-8FAA-9E8DA50E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4592"/>
            <a:ext cx="10515600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69D9BB-4AD5-71FB-6382-1AF1D448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608568-69F3-FE8F-4490-7FEA5082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1D1A-1E00-4F00-9601-127C15B7BBB5}" type="datetimeFigureOut">
              <a:rPr lang="x-none" smtClean="0"/>
              <a:t>04.02.2025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196CBD-027C-1CAC-0387-63E908E5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EFBBCB-ABF7-6E53-505E-FC5EDC84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06B0-1090-416B-897D-0C6E44530F4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21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6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0E4111-9633-9AD3-ED69-D2F3150F1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344" y="1954079"/>
            <a:ext cx="8908473" cy="2554796"/>
          </a:xfrm>
        </p:spPr>
        <p:txBody>
          <a:bodyPr>
            <a:noAutofit/>
          </a:bodyPr>
          <a:lstStyle/>
          <a:p>
            <a:r>
              <a:rPr lang="ru-RU" sz="6000" dirty="0"/>
              <a:t>   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Проект </a:t>
            </a:r>
            <a:r>
              <a:rPr lang="ru-RU" sz="6000" dirty="0"/>
              <a:t>«Бережливая школа</a:t>
            </a:r>
            <a:r>
              <a:rPr lang="ru-RU" sz="6000" dirty="0" smtClean="0"/>
              <a:t>»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C0119D-2D61-9B4D-4D92-BA8C03681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3035" y="3926322"/>
            <a:ext cx="7897090" cy="770865"/>
          </a:xfrm>
        </p:spPr>
        <p:txBody>
          <a:bodyPr>
            <a:normAutofit/>
          </a:bodyPr>
          <a:lstStyle/>
          <a:p>
            <a:r>
              <a:rPr lang="ru-RU" sz="4000" dirty="0"/>
              <a:t>Кабинеты </a:t>
            </a:r>
            <a:r>
              <a:rPr lang="ru-RU" sz="4000" dirty="0" smtClean="0"/>
              <a:t>основной школы</a:t>
            </a:r>
            <a:endParaRPr lang="x-none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62" y="-193963"/>
            <a:ext cx="2231329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8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Визуальные коммуникации</a:t>
            </a:r>
            <a:endParaRPr lang="x-none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0637" y="1332545"/>
            <a:ext cx="10642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Franklin Gothic Book" panose="020B0503020102020204" pitchFamily="34" charset="0"/>
              </a:rPr>
              <a:t>— осмысленное использование поверхностей: нанесение на них образовательной, воспитательной и навигационной информации, создание точек коммуникации между участниками образовательного процесса.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4" y="3269314"/>
            <a:ext cx="2042390" cy="28358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3437712"/>
            <a:ext cx="3713271" cy="26331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26" y="3437712"/>
            <a:ext cx="3547810" cy="15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237" y="1933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Примеры применения принципа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4440" y="156188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Franklin Gothic Book" panose="020B0503020102020204" pitchFamily="34" charset="0"/>
              </a:rPr>
              <a:t>Размещение на стенах кабинетов ключевых образовательных элементов (формулы, схемы, правила, интересные факты и пр.) и справочной информации (карта мира, карта города и пр.)</a:t>
            </a:r>
            <a:endParaRPr lang="ru-RU" sz="3200" dirty="0">
              <a:latin typeface="Franklin Gothic Book" panose="020B0503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9182" y="1561883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9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Система дизайна классов: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637" y="11445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Franklin Gothic Book" panose="020B0503020102020204" pitchFamily="34" charset="0"/>
              </a:rPr>
              <a:t>Далее мы распределили разные типы зон. Стену, на которой школьная доска – мы никак не оформляли, чтобы не отвлекать внимание учеников. Стена, противоположная самая насыщенная по материалу, там размещаем шкафы, полки с учебной литературой. Далее идет иллюстративная зона. Зона для крепления материалов и зона для работы с учебным материалом.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4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5744"/>
            <a:ext cx="10515600" cy="5488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Учебные кабинеты. Общие принципы благоустройства</a:t>
            </a:r>
            <a:endParaRPr lang="x-none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7854" y="1565564"/>
            <a:ext cx="87283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70000"/>
            </a:pPr>
            <a:r>
              <a:rPr lang="ru-RU" sz="2800" dirty="0">
                <a:latin typeface="Franklin Gothic Book"/>
              </a:rPr>
              <a:t>Каждый подход к обучению индивидуален, и обстановка в классах в первую очередь должна  быть организована самими учениками и учителем так, как им комфортно. Но можно выделить  несколько основных принципов зонирования  аудиторий, которые соответствуют современным  подходам к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20710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5744"/>
            <a:ext cx="10515600" cy="5488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Учебные кабинеты. Общие принципы благоустройства</a:t>
            </a:r>
            <a:endParaRPr lang="x-none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0637" y="1478478"/>
            <a:ext cx="111179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70000"/>
            </a:pPr>
            <a:r>
              <a:rPr lang="ru-RU" sz="2400" b="1" dirty="0">
                <a:solidFill>
                  <a:srgbClr val="F2A700"/>
                </a:solidFill>
                <a:latin typeface="Franklin Gothic Book"/>
              </a:rPr>
              <a:t>1. Трансформируемые зоны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70000"/>
            </a:pPr>
            <a:r>
              <a:rPr lang="ru-RU" sz="2400" dirty="0">
                <a:latin typeface="Franklin Gothic Book"/>
              </a:rPr>
              <a:t>Использовать мобильную мебель, чтобы легко  трансформировать пространство под разные виды деятельности.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70000"/>
            </a:pPr>
            <a:r>
              <a:rPr lang="ru-RU" sz="2400" b="1" dirty="0">
                <a:solidFill>
                  <a:srgbClr val="F2A700"/>
                </a:solidFill>
                <a:latin typeface="Franklin Gothic Book"/>
              </a:rPr>
              <a:t>2. </a:t>
            </a:r>
            <a:r>
              <a:rPr lang="ru-RU" sz="2400" b="1">
                <a:solidFill>
                  <a:srgbClr val="F2A700"/>
                </a:solidFill>
                <a:latin typeface="Franklin Gothic Book"/>
              </a:rPr>
              <a:t>Визуальные </a:t>
            </a:r>
            <a:r>
              <a:rPr lang="ru-RU" sz="2400" b="1" smtClean="0">
                <a:solidFill>
                  <a:srgbClr val="F2A700"/>
                </a:solidFill>
                <a:latin typeface="Franklin Gothic Book"/>
              </a:rPr>
              <a:t>коммуникации </a:t>
            </a:r>
            <a:r>
              <a:rPr lang="ru-RU" sz="2400" b="1" dirty="0">
                <a:solidFill>
                  <a:srgbClr val="F2A700"/>
                </a:solidFill>
                <a:latin typeface="Franklin Gothic Book"/>
              </a:rPr>
              <a:t>на стенах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70000"/>
            </a:pPr>
            <a:r>
              <a:rPr lang="ru-RU" sz="2400" dirty="0">
                <a:latin typeface="Franklin Gothic Book"/>
              </a:rPr>
              <a:t>Организовать как можно больше маркерных,  грифельных или пробковых поверхностей, где  можно прикрепить свои рисунки, зарисовать идеи, написать </a:t>
            </a:r>
            <a:r>
              <a:rPr lang="ru-RU" sz="2400" dirty="0" smtClean="0">
                <a:latin typeface="Franklin Gothic Book"/>
              </a:rPr>
              <a:t>сообщения.</a:t>
            </a:r>
            <a:endParaRPr lang="ru-RU" sz="2400" dirty="0">
              <a:latin typeface="Franklin Gothic Book"/>
            </a:endParaRPr>
          </a:p>
          <a:p>
            <a:pPr lvl="0">
              <a:spcBef>
                <a:spcPct val="20000"/>
              </a:spcBef>
              <a:buClr>
                <a:srgbClr val="93A299"/>
              </a:buClr>
              <a:buSzPct val="70000"/>
            </a:pPr>
            <a:r>
              <a:rPr lang="ru-RU" sz="2400" b="1" dirty="0">
                <a:solidFill>
                  <a:srgbClr val="F2A700"/>
                </a:solidFill>
                <a:latin typeface="Franklin Gothic Book"/>
              </a:rPr>
              <a:t>3. Эргономичные системы хранения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70000"/>
            </a:pPr>
            <a:r>
              <a:rPr lang="ru-RU" sz="2400" dirty="0">
                <a:latin typeface="Franklin Gothic Book"/>
              </a:rPr>
              <a:t>Продумать удобные и желательно мобильные  системы хранения. Не устраивать выставки всего методического материала, дидактических  пособий на стеллажах. Это приводит к визуальному шуму, скоплению пыли, атмосфере беспорядка. Можно вынести на открытые зоны только  самый </a:t>
            </a:r>
            <a:r>
              <a:rPr lang="ru-RU" sz="2400" dirty="0" smtClean="0">
                <a:latin typeface="Franklin Gothic Book"/>
              </a:rPr>
              <a:t>необходимый</a:t>
            </a:r>
            <a:r>
              <a:rPr lang="ru-RU" sz="2400" dirty="0">
                <a:latin typeface="Franklin Gothic Book"/>
              </a:rPr>
              <a:t>.</a:t>
            </a:r>
            <a:r>
              <a:rPr lang="ru-RU" sz="2400" dirty="0" smtClean="0">
                <a:latin typeface="Franklin Gothic Book"/>
              </a:rPr>
              <a:t> </a:t>
            </a:r>
            <a:endParaRPr lang="ru-RU" sz="2400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08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Цветовое оформление учебных кабинетов</a:t>
            </a:r>
            <a:endParaRPr lang="x-none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512746"/>
            <a:ext cx="9642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Franklin Gothic Book" panose="020B0503020102020204" pitchFamily="34" charset="0"/>
              </a:rPr>
              <a:t>Для создания гармонии в кабинетах следует правильно подобрать цветовое оформление. Каждый цвет способен управлять поведением и подталкивать к определённому виду деятельности, поэтому колористические решения необходимо подбирать исходя из функционального назначения помещения.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23147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534" y="1880259"/>
            <a:ext cx="5040086" cy="416823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Создаёт хорошее настроение, заряжает оптимизмом и доброжелательностью, стимулирует занятия творческой и интеллектуальной деятельностью.</a:t>
            </a:r>
            <a:endParaRPr lang="ru-RU" sz="3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620" y="1187531"/>
            <a:ext cx="5712886" cy="211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22" y="3302080"/>
            <a:ext cx="4954484" cy="3302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62647" y="198870"/>
            <a:ext cx="5871358" cy="98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562F"/>
                </a:solidFill>
              </a:rPr>
              <a:t>Жёлтый цвет</a:t>
            </a:r>
          </a:p>
        </p:txBody>
      </p:sp>
    </p:spTree>
    <p:extLst>
      <p:ext uri="{BB962C8B-B14F-4D97-AF65-F5344CB8AC3E}">
        <p14:creationId xmlns:p14="http://schemas.microsoft.com/office/powerpoint/2010/main" val="32976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61" y="1187531"/>
            <a:ext cx="5325094" cy="545378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Успокаивающий цвет, способствует повышению концентрации внимания и работоспособности, позволяет отдохнуть глазам, приводит в норму сердечно-сосудистую систему. В общественных интерьерах следует применять светлые оттенки зелёного, которые ассоциируются с натуральной зеленью.</a:t>
            </a:r>
            <a:endParaRPr lang="ru-RU" sz="3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3160" y="1324031"/>
            <a:ext cx="5476491" cy="202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598335"/>
            <a:ext cx="5426240" cy="305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62647" y="198870"/>
            <a:ext cx="5871358" cy="98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562E"/>
                </a:solidFill>
              </a:rPr>
              <a:t>Зеленый цвет</a:t>
            </a:r>
            <a:endParaRPr lang="ru-RU" sz="4000" b="1" dirty="0">
              <a:solidFill>
                <a:srgbClr val="FF56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92" y="2086097"/>
            <a:ext cx="5182589" cy="377635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Избавляет от стресса, успокаивает, «тормозит» излишнюю активность, снимает эмоциональное напряжение. Насыщенные тона способствуют концентрации внимания.</a:t>
            </a:r>
            <a:endParaRPr lang="ru-RU" sz="3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3065" y="1187531"/>
            <a:ext cx="5632824" cy="208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65" y="3439372"/>
            <a:ext cx="4922302" cy="3278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62647" y="198870"/>
            <a:ext cx="5871358" cy="98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562E"/>
                </a:solidFill>
              </a:rPr>
              <a:t>Голубой цвет</a:t>
            </a:r>
            <a:endParaRPr lang="ru-RU" sz="4000" b="1" dirty="0">
              <a:solidFill>
                <a:srgbClr val="FF56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048" y="1579418"/>
            <a:ext cx="4553197" cy="29648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Расслабляющий цвет, обладает сильным успокаивающим качеством, настраивает на непринужденный лад, умиротворяет, поддерживает низкую активность.</a:t>
            </a:r>
            <a:endParaRPr lang="ru-RU" sz="3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0784" y="1341911"/>
            <a:ext cx="5621308" cy="207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62647" y="198870"/>
            <a:ext cx="5871358" cy="98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562E"/>
                </a:solidFill>
              </a:rPr>
              <a:t>Розовый цвет</a:t>
            </a:r>
            <a:endParaRPr lang="ru-RU" sz="4000" b="1" dirty="0">
              <a:solidFill>
                <a:srgbClr val="FF562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84" y="3574472"/>
            <a:ext cx="4724420" cy="3122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107" y="1897040"/>
            <a:ext cx="5022274" cy="25225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Подталкивает к физической активности, настраивает на продуктивную работу, создаёт приятное настроение.</a:t>
            </a:r>
            <a:endParaRPr lang="ru-RU" sz="3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166" y="1613780"/>
            <a:ext cx="5110403" cy="188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47011" y="388876"/>
            <a:ext cx="5871358" cy="988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562E"/>
                </a:solidFill>
              </a:rPr>
              <a:t>Оранжевый, персиковый цвет</a:t>
            </a:r>
            <a:endParaRPr lang="ru-RU" sz="4000" b="1" dirty="0">
              <a:solidFill>
                <a:srgbClr val="FF562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66" y="3865231"/>
            <a:ext cx="4178155" cy="278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6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428</Words>
  <Application>Microsoft Office PowerPoint</Application>
  <PresentationFormat>Произвольный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Проект «Бережливая школа» </vt:lpstr>
      <vt:lpstr>Учебные кабинеты. Общие принципы благоустройства</vt:lpstr>
      <vt:lpstr>Учебные кабинеты. Общие принципы благоустройства</vt:lpstr>
      <vt:lpstr>Цветовое оформление учебных кабинетов</vt:lpstr>
      <vt:lpstr>Создаёт хорошее настроение, заряжает оптимизмом и доброжелательностью, стимулирует занятия творческой и интеллектуальной деятельностью.</vt:lpstr>
      <vt:lpstr>Успокаивающий цвет, способствует повышению концентрации внимания и работоспособности, позволяет отдохнуть глазам, приводит в норму сердечно-сосудистую систему. В общественных интерьерах следует применять светлые оттенки зелёного, которые ассоциируются с натуральной зеленью.</vt:lpstr>
      <vt:lpstr>Избавляет от стресса, успокаивает, «тормозит» излишнюю активность, снимает эмоциональное напряжение. Насыщенные тона способствуют концентрации внимания.</vt:lpstr>
      <vt:lpstr>Расслабляющий цвет, обладает сильным успокаивающим качеством, настраивает на непринужденный лад, умиротворяет, поддерживает низкую активность.</vt:lpstr>
      <vt:lpstr>Подталкивает к физической активности, настраивает на продуктивную работу, создаёт приятное настроение.</vt:lpstr>
      <vt:lpstr>Визуальные коммуникации</vt:lpstr>
      <vt:lpstr>Примеры применения принципа</vt:lpstr>
      <vt:lpstr>Система дизайна классов: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direktor</cp:lastModifiedBy>
  <cp:revision>11</cp:revision>
  <dcterms:created xsi:type="dcterms:W3CDTF">2023-02-11T08:11:06Z</dcterms:created>
  <dcterms:modified xsi:type="dcterms:W3CDTF">2025-02-04T08:10:46Z</dcterms:modified>
</cp:coreProperties>
</file>